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8" r:id="rId4"/>
    <p:sldId id="269" r:id="rId5"/>
    <p:sldId id="257" r:id="rId6"/>
    <p:sldId id="258" r:id="rId7"/>
    <p:sldId id="270" r:id="rId8"/>
    <p:sldId id="259" r:id="rId9"/>
    <p:sldId id="260" r:id="rId10"/>
    <p:sldId id="261" r:id="rId11"/>
    <p:sldId id="271" r:id="rId12"/>
    <p:sldId id="272" r:id="rId13"/>
    <p:sldId id="262" r:id="rId14"/>
    <p:sldId id="273" r:id="rId15"/>
    <p:sldId id="274" r:id="rId16"/>
    <p:sldId id="263" r:id="rId17"/>
    <p:sldId id="275" r:id="rId18"/>
    <p:sldId id="276" r:id="rId19"/>
    <p:sldId id="277" r:id="rId20"/>
    <p:sldId id="264" r:id="rId21"/>
    <p:sldId id="278" r:id="rId22"/>
    <p:sldId id="279" r:id="rId23"/>
    <p:sldId id="280" r:id="rId24"/>
    <p:sldId id="281" r:id="rId25"/>
    <p:sldId id="265" r:id="rId26"/>
    <p:sldId id="283" r:id="rId27"/>
    <p:sldId id="284" r:id="rId28"/>
    <p:sldId id="282" r:id="rId29"/>
    <p:sldId id="266"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7" d="100"/>
          <a:sy n="67" d="100"/>
        </p:scale>
        <p:origin x="78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5/10/2026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38470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5/10/2026</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169623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5/10/2026</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403419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5/10/2026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65912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5/10/2026</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532693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5/10/2026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595857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5/10/2026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32153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5/10/2026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333208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5/10/2026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92353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5/10/2026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470115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5/10/2026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119908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5/10/2026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1886341611"/>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tmp"/><Relationship Id="rId2" Type="http://schemas.openxmlformats.org/officeDocument/2006/relationships/image" Target="../media/image8.tmp"/><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tmp"/><Relationship Id="rId2" Type="http://schemas.openxmlformats.org/officeDocument/2006/relationships/image" Target="../media/image10.tmp"/><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tmp"/><Relationship Id="rId2" Type="http://schemas.openxmlformats.org/officeDocument/2006/relationships/image" Target="../media/image12.tmp"/><Relationship Id="rId1" Type="http://schemas.openxmlformats.org/officeDocument/2006/relationships/slideLayout" Target="../slideLayouts/slideLayout2.xml"/><Relationship Id="rId4" Type="http://schemas.openxmlformats.org/officeDocument/2006/relationships/image" Target="../media/image14.tmp"/></Relationships>
</file>

<file path=ppt/slides/_rels/slide24.xml.rels><?xml version="1.0" encoding="UTF-8" standalone="yes"?>
<Relationships xmlns="http://schemas.openxmlformats.org/package/2006/relationships"><Relationship Id="rId3" Type="http://schemas.openxmlformats.org/officeDocument/2006/relationships/image" Target="../media/image16.tmp"/><Relationship Id="rId2" Type="http://schemas.openxmlformats.org/officeDocument/2006/relationships/image" Target="../media/image15.tmp"/><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8.tmp"/><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9.tmp"/><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0.tmp"/><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3">
            <a:extLst>
              <a:ext uri="{FF2B5EF4-FFF2-40B4-BE49-F238E27FC236}">
                <a16:creationId xmlns:a16="http://schemas.microsoft.com/office/drawing/2014/main" id="{D02C204F-8B61-58B6-9B86-914E0AF74636}"/>
              </a:ext>
            </a:extLst>
          </p:cNvPr>
          <p:cNvPicPr>
            <a:picLocks noChangeAspect="1"/>
          </p:cNvPicPr>
          <p:nvPr/>
        </p:nvPicPr>
        <p:blipFill>
          <a:blip r:embed="rId2"/>
          <a:srcRect t="5291" b="10440"/>
          <a:stretch>
            <a:fillRect/>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DF15DF8A-891A-1965-E372-1BA1F3B945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507179" y="173179"/>
            <a:ext cx="6858002" cy="6511640"/>
          </a:xfrm>
          <a:prstGeom prst="rect">
            <a:avLst/>
          </a:prstGeom>
          <a:gradFill>
            <a:gsLst>
              <a:gs pos="0">
                <a:schemeClr val="bg1">
                  <a:alpha val="0"/>
                </a:schemeClr>
              </a:gs>
              <a:gs pos="46000">
                <a:schemeClr val="bg1">
                  <a:alpha val="33000"/>
                </a:schemeClr>
              </a:gs>
              <a:gs pos="26000">
                <a:schemeClr val="bg1">
                  <a:alpha val="20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20CE44A6-0278-C835-C7CE-B39F676BE0CE}"/>
              </a:ext>
            </a:extLst>
          </p:cNvPr>
          <p:cNvSpPr>
            <a:spLocks noGrp="1"/>
          </p:cNvSpPr>
          <p:nvPr>
            <p:ph type="ctrTitle"/>
          </p:nvPr>
        </p:nvSpPr>
        <p:spPr>
          <a:xfrm>
            <a:off x="3071813" y="898373"/>
            <a:ext cx="8871950" cy="3474720"/>
          </a:xfrm>
        </p:spPr>
        <p:txBody>
          <a:bodyPr anchor="b">
            <a:normAutofit/>
          </a:bodyPr>
          <a:lstStyle/>
          <a:p>
            <a:pPr algn="l"/>
            <a:r>
              <a:rPr lang="en-US" sz="5800" dirty="0">
                <a:solidFill>
                  <a:schemeClr val="bg1"/>
                </a:solidFill>
              </a:rPr>
              <a:t>Introduction to Single Page Applications</a:t>
            </a:r>
          </a:p>
        </p:txBody>
      </p:sp>
      <p:sp>
        <p:nvSpPr>
          <p:cNvPr id="3" name="Subtitle 2">
            <a:extLst>
              <a:ext uri="{FF2B5EF4-FFF2-40B4-BE49-F238E27FC236}">
                <a16:creationId xmlns:a16="http://schemas.microsoft.com/office/drawing/2014/main" id="{D30F9EA2-454D-3785-5685-D99D57C90859}"/>
              </a:ext>
            </a:extLst>
          </p:cNvPr>
          <p:cNvSpPr>
            <a:spLocks noGrp="1"/>
          </p:cNvSpPr>
          <p:nvPr>
            <p:ph type="subTitle" idx="1"/>
          </p:nvPr>
        </p:nvSpPr>
        <p:spPr>
          <a:xfrm>
            <a:off x="781975" y="5172561"/>
            <a:ext cx="4116410" cy="1386840"/>
          </a:xfrm>
        </p:spPr>
        <p:txBody>
          <a:bodyPr anchor="t">
            <a:normAutofit/>
          </a:bodyPr>
          <a:lstStyle/>
          <a:p>
            <a:pPr algn="l"/>
            <a:r>
              <a:rPr lang="en-US" sz="2200" dirty="0" err="1">
                <a:solidFill>
                  <a:schemeClr val="bg2">
                    <a:lumMod val="90000"/>
                    <a:lumOff val="10000"/>
                  </a:schemeClr>
                </a:solidFill>
              </a:rPr>
              <a:t>C.K.Leng</a:t>
            </a:r>
            <a:endParaRPr lang="en-US" sz="2200" dirty="0">
              <a:solidFill>
                <a:schemeClr val="bg2">
                  <a:lumMod val="90000"/>
                  <a:lumOff val="10000"/>
                </a:schemeClr>
              </a:solidFill>
            </a:endParaRPr>
          </a:p>
        </p:txBody>
      </p:sp>
    </p:spTree>
    <p:extLst>
      <p:ext uri="{BB962C8B-B14F-4D97-AF65-F5344CB8AC3E}">
        <p14:creationId xmlns:p14="http://schemas.microsoft.com/office/powerpoint/2010/main" val="163278478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9117E-9AF2-888E-3787-6CFB4684AA5B}"/>
              </a:ext>
            </a:extLst>
          </p:cNvPr>
          <p:cNvSpPr>
            <a:spLocks noGrp="1"/>
          </p:cNvSpPr>
          <p:nvPr>
            <p:ph type="title"/>
          </p:nvPr>
        </p:nvSpPr>
        <p:spPr/>
        <p:txBody>
          <a:bodyPr/>
          <a:lstStyle/>
          <a:p>
            <a:r>
              <a:rPr lang="en-US" dirty="0"/>
              <a:t>SPA Challenges</a:t>
            </a:r>
          </a:p>
        </p:txBody>
      </p:sp>
      <p:sp>
        <p:nvSpPr>
          <p:cNvPr id="3" name="Content Placeholder 2">
            <a:extLst>
              <a:ext uri="{FF2B5EF4-FFF2-40B4-BE49-F238E27FC236}">
                <a16:creationId xmlns:a16="http://schemas.microsoft.com/office/drawing/2014/main" id="{D30C04F0-B203-4258-C5ED-E380AA72EF76}"/>
              </a:ext>
            </a:extLst>
          </p:cNvPr>
          <p:cNvSpPr>
            <a:spLocks noGrp="1"/>
          </p:cNvSpPr>
          <p:nvPr>
            <p:ph idx="1"/>
          </p:nvPr>
        </p:nvSpPr>
        <p:spPr/>
        <p:txBody>
          <a:bodyPr/>
          <a:lstStyle/>
          <a:p>
            <a:r>
              <a:rPr lang="en-US" b="1" dirty="0"/>
              <a:t>SEO Challenges:</a:t>
            </a:r>
            <a:r>
              <a:rPr lang="en-US" dirty="0"/>
              <a:t> Search engines may struggle to crawl the content, requiring techniques like Server-Side Rendering (SSR).</a:t>
            </a:r>
          </a:p>
          <a:p>
            <a:r>
              <a:rPr lang="en-US" b="1" dirty="0"/>
              <a:t>Initial Load Time:</a:t>
            </a:r>
            <a:r>
              <a:rPr lang="en-US" dirty="0"/>
              <a:t> The first load may take longer as all foundational resources are loaded upfront. </a:t>
            </a:r>
          </a:p>
        </p:txBody>
      </p:sp>
    </p:spTree>
    <p:extLst>
      <p:ext uri="{BB962C8B-B14F-4D97-AF65-F5344CB8AC3E}">
        <p14:creationId xmlns:p14="http://schemas.microsoft.com/office/powerpoint/2010/main" val="1183048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EE117-FB6E-1553-D72B-B784046EA41F}"/>
              </a:ext>
            </a:extLst>
          </p:cNvPr>
          <p:cNvSpPr>
            <a:spLocks noGrp="1"/>
          </p:cNvSpPr>
          <p:nvPr>
            <p:ph type="title"/>
          </p:nvPr>
        </p:nvSpPr>
        <p:spPr/>
        <p:txBody>
          <a:bodyPr/>
          <a:lstStyle/>
          <a:p>
            <a:r>
              <a:rPr lang="en-US" dirty="0"/>
              <a:t>Implementing SPAs Using Angular 21</a:t>
            </a:r>
          </a:p>
        </p:txBody>
      </p:sp>
      <p:sp>
        <p:nvSpPr>
          <p:cNvPr id="3" name="Content Placeholder 2">
            <a:extLst>
              <a:ext uri="{FF2B5EF4-FFF2-40B4-BE49-F238E27FC236}">
                <a16:creationId xmlns:a16="http://schemas.microsoft.com/office/drawing/2014/main" id="{8D8CF639-AF68-5D9B-88FE-03C00A111D81}"/>
              </a:ext>
            </a:extLst>
          </p:cNvPr>
          <p:cNvSpPr>
            <a:spLocks noGrp="1"/>
          </p:cNvSpPr>
          <p:nvPr>
            <p:ph idx="1"/>
          </p:nvPr>
        </p:nvSpPr>
        <p:spPr/>
        <p:txBody>
          <a:bodyPr>
            <a:normAutofit lnSpcReduction="10000"/>
          </a:bodyPr>
          <a:lstStyle/>
          <a:p>
            <a:r>
              <a:rPr lang="en-US" dirty="0"/>
              <a:t>Implementing Single Page Applications (SPAs) in Angular 21 leverages modern features like standalone components and optimized templates to create high-performance, seamless web experiences.</a:t>
            </a:r>
          </a:p>
          <a:p>
            <a:r>
              <a:rPr lang="en-US" dirty="0"/>
              <a:t>Core SPA Implementation Concepts</a:t>
            </a:r>
          </a:p>
          <a:p>
            <a:pPr lvl="1"/>
            <a:r>
              <a:rPr lang="en-US" b="1" dirty="0"/>
              <a:t>Single-Page Architecture:</a:t>
            </a:r>
            <a:r>
              <a:rPr lang="en-US" dirty="0"/>
              <a:t> Unlike traditional apps that reload for every link, an Angular SPA loads a single index.html file and dynamically updates content using JavaScript APIs.</a:t>
            </a:r>
          </a:p>
          <a:p>
            <a:pPr lvl="1"/>
            <a:r>
              <a:rPr lang="en-US" b="1" dirty="0"/>
              <a:t>Standalone Components: </a:t>
            </a:r>
            <a:r>
              <a:rPr lang="en-US" dirty="0"/>
              <a:t>Angular 21 emphasizes a standalone architecture, where components manage their own dependencies, making the application modular and easier to scale.</a:t>
            </a:r>
          </a:p>
          <a:p>
            <a:pPr lvl="1"/>
            <a:r>
              <a:rPr lang="en-US" b="1" dirty="0"/>
              <a:t>Angular Router:</a:t>
            </a:r>
            <a:r>
              <a:rPr lang="en-US" dirty="0"/>
              <a:t> The primary tool for SPA navigation. It listens for URL changes and swaps components within a &lt;router-outlet&gt; without a full-page refresh.</a:t>
            </a:r>
          </a:p>
          <a:p>
            <a:pPr lvl="1"/>
            <a:r>
              <a:rPr lang="en-US" b="1" dirty="0"/>
              <a:t>Advanced Templates: </a:t>
            </a:r>
            <a:r>
              <a:rPr lang="en-US" dirty="0"/>
              <a:t>Angular 21 introduces capabilities like the spread operator directly within templates, simplifying how data is passed and updated in the HTML.</a:t>
            </a:r>
          </a:p>
        </p:txBody>
      </p:sp>
    </p:spTree>
    <p:extLst>
      <p:ext uri="{BB962C8B-B14F-4D97-AF65-F5344CB8AC3E}">
        <p14:creationId xmlns:p14="http://schemas.microsoft.com/office/powerpoint/2010/main" val="6592385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EE117-FB6E-1553-D72B-B784046EA41F}"/>
              </a:ext>
            </a:extLst>
          </p:cNvPr>
          <p:cNvSpPr>
            <a:spLocks noGrp="1"/>
          </p:cNvSpPr>
          <p:nvPr>
            <p:ph type="title"/>
          </p:nvPr>
        </p:nvSpPr>
        <p:spPr/>
        <p:txBody>
          <a:bodyPr/>
          <a:lstStyle/>
          <a:p>
            <a:r>
              <a:rPr lang="en-US" dirty="0"/>
              <a:t>Implementing SPAs Using Angular 21</a:t>
            </a:r>
          </a:p>
        </p:txBody>
      </p:sp>
      <p:sp>
        <p:nvSpPr>
          <p:cNvPr id="3" name="Content Placeholder 2">
            <a:extLst>
              <a:ext uri="{FF2B5EF4-FFF2-40B4-BE49-F238E27FC236}">
                <a16:creationId xmlns:a16="http://schemas.microsoft.com/office/drawing/2014/main" id="{8D8CF639-AF68-5D9B-88FE-03C00A111D81}"/>
              </a:ext>
            </a:extLst>
          </p:cNvPr>
          <p:cNvSpPr>
            <a:spLocks noGrp="1"/>
          </p:cNvSpPr>
          <p:nvPr>
            <p:ph idx="1"/>
          </p:nvPr>
        </p:nvSpPr>
        <p:spPr>
          <a:xfrm>
            <a:off x="612647" y="1443037"/>
            <a:ext cx="10653579" cy="5221233"/>
          </a:xfrm>
        </p:spPr>
        <p:txBody>
          <a:bodyPr>
            <a:normAutofit/>
          </a:bodyPr>
          <a:lstStyle/>
          <a:p>
            <a:r>
              <a:rPr lang="en-US" dirty="0"/>
              <a:t>Implementation Workflow</a:t>
            </a:r>
          </a:p>
          <a:p>
            <a:pPr lvl="1"/>
            <a:r>
              <a:rPr lang="en-US" dirty="0"/>
              <a:t>Project Initialization: Create a new project using the Angular CLI.</a:t>
            </a:r>
          </a:p>
          <a:p>
            <a:pPr marL="457200" lvl="2" indent="0">
              <a:buNone/>
            </a:pPr>
            <a:r>
              <a:rPr lang="en-US" dirty="0"/>
              <a:t>	Command: </a:t>
            </a:r>
            <a:r>
              <a:rPr lang="en-US" b="1" i="1" dirty="0">
                <a:solidFill>
                  <a:srgbClr val="C00000"/>
                </a:solidFill>
              </a:rPr>
              <a:t>ng new my-app --routing</a:t>
            </a:r>
            <a:r>
              <a:rPr lang="en-US" dirty="0"/>
              <a:t>.</a:t>
            </a:r>
          </a:p>
          <a:p>
            <a:pPr lvl="1"/>
            <a:r>
              <a:rPr lang="en-US" dirty="0"/>
              <a:t>Define Routes: Set up route mappings in your application routing file.</a:t>
            </a:r>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marL="228600" lvl="1" indent="0">
              <a:buNone/>
            </a:pPr>
            <a:endParaRPr lang="en-US" dirty="0"/>
          </a:p>
          <a:p>
            <a:pPr lvl="1"/>
            <a:r>
              <a:rPr lang="en-US" dirty="0"/>
              <a:t>Use Router Outlet: Place the &lt;router-outlet&gt;&lt;/router-outlet&gt; directive in your main layout (e.g., app.component.html) to designate where dynamic views should load.</a:t>
            </a:r>
          </a:p>
          <a:p>
            <a:pPr lvl="1"/>
            <a:r>
              <a:rPr lang="en-US" dirty="0"/>
              <a:t>Data Management with Services: Use @Injectable classes to share data and handle API calls across different views, ensuring a clean separation of concerns.</a:t>
            </a:r>
          </a:p>
        </p:txBody>
      </p:sp>
      <p:pic>
        <p:nvPicPr>
          <p:cNvPr id="5" name="Picture 4">
            <a:extLst>
              <a:ext uri="{FF2B5EF4-FFF2-40B4-BE49-F238E27FC236}">
                <a16:creationId xmlns:a16="http://schemas.microsoft.com/office/drawing/2014/main" id="{42A26F55-8B40-9057-2DA3-E93811AD0FB8}"/>
              </a:ext>
            </a:extLst>
          </p:cNvPr>
          <p:cNvPicPr>
            <a:picLocks noChangeAspect="1"/>
          </p:cNvPicPr>
          <p:nvPr/>
        </p:nvPicPr>
        <p:blipFill>
          <a:blip r:embed="rId2"/>
          <a:stretch>
            <a:fillRect/>
          </a:stretch>
        </p:blipFill>
        <p:spPr>
          <a:xfrm>
            <a:off x="1452642" y="3018456"/>
            <a:ext cx="5986543" cy="1772714"/>
          </a:xfrm>
          <a:prstGeom prst="rect">
            <a:avLst/>
          </a:prstGeom>
        </p:spPr>
      </p:pic>
    </p:spTree>
    <p:extLst>
      <p:ext uri="{BB962C8B-B14F-4D97-AF65-F5344CB8AC3E}">
        <p14:creationId xmlns:p14="http://schemas.microsoft.com/office/powerpoint/2010/main" val="1498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EE117-FB6E-1553-D72B-B784046EA41F}"/>
              </a:ext>
            </a:extLst>
          </p:cNvPr>
          <p:cNvSpPr>
            <a:spLocks noGrp="1"/>
          </p:cNvSpPr>
          <p:nvPr>
            <p:ph type="title"/>
          </p:nvPr>
        </p:nvSpPr>
        <p:spPr/>
        <p:txBody>
          <a:bodyPr/>
          <a:lstStyle/>
          <a:p>
            <a:r>
              <a:rPr lang="en-US" dirty="0"/>
              <a:t>Implementing SPAs Using Angular 21</a:t>
            </a:r>
          </a:p>
        </p:txBody>
      </p:sp>
      <p:sp>
        <p:nvSpPr>
          <p:cNvPr id="3" name="Content Placeholder 2">
            <a:extLst>
              <a:ext uri="{FF2B5EF4-FFF2-40B4-BE49-F238E27FC236}">
                <a16:creationId xmlns:a16="http://schemas.microsoft.com/office/drawing/2014/main" id="{8D8CF639-AF68-5D9B-88FE-03C00A111D81}"/>
              </a:ext>
            </a:extLst>
          </p:cNvPr>
          <p:cNvSpPr>
            <a:spLocks noGrp="1"/>
          </p:cNvSpPr>
          <p:nvPr>
            <p:ph idx="1"/>
          </p:nvPr>
        </p:nvSpPr>
        <p:spPr>
          <a:xfrm>
            <a:off x="612647" y="1443037"/>
            <a:ext cx="10653579" cy="5221233"/>
          </a:xfrm>
        </p:spPr>
        <p:txBody>
          <a:bodyPr>
            <a:normAutofit/>
          </a:bodyPr>
          <a:lstStyle/>
          <a:p>
            <a:r>
              <a:rPr lang="en-US" dirty="0"/>
              <a:t>Scalability &amp; Advanced Patterns</a:t>
            </a:r>
          </a:p>
          <a:p>
            <a:pPr lvl="1"/>
            <a:r>
              <a:rPr lang="en-US" b="1" dirty="0"/>
              <a:t>Clean Architecture</a:t>
            </a:r>
            <a:r>
              <a:rPr lang="en-US" dirty="0"/>
              <a:t>: Organize your project by separating reusable UI elements into a shared folder and core logic (services, models) into a core folder.</a:t>
            </a:r>
          </a:p>
          <a:p>
            <a:pPr lvl="1"/>
            <a:r>
              <a:rPr lang="en-US" b="1" dirty="0" err="1"/>
              <a:t>Microfrontends</a:t>
            </a:r>
            <a:r>
              <a:rPr lang="en-US" dirty="0"/>
              <a:t>: For large-scale enterprise apps, you can use single-spa to integrate multiple Angular apps (or even other frameworks) into a single user experience.</a:t>
            </a:r>
          </a:p>
          <a:p>
            <a:pPr lvl="1"/>
            <a:r>
              <a:rPr lang="en-US" b="1" dirty="0"/>
              <a:t>SSR Integration</a:t>
            </a:r>
            <a:r>
              <a:rPr lang="en-US" dirty="0"/>
              <a:t>: For improved SEO and initial load times, Angular 21 supports robust Server-Side Rendering (SSR) patterns, including hydration data management for backend integrations like .NET 10.</a:t>
            </a:r>
          </a:p>
        </p:txBody>
      </p:sp>
    </p:spTree>
    <p:extLst>
      <p:ext uri="{BB962C8B-B14F-4D97-AF65-F5344CB8AC3E}">
        <p14:creationId xmlns:p14="http://schemas.microsoft.com/office/powerpoint/2010/main" val="9763750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EC71A-32D2-103D-BB45-5A7FD7396457}"/>
              </a:ext>
            </a:extLst>
          </p:cNvPr>
          <p:cNvSpPr>
            <a:spLocks noGrp="1"/>
          </p:cNvSpPr>
          <p:nvPr>
            <p:ph type="title"/>
          </p:nvPr>
        </p:nvSpPr>
        <p:spPr/>
        <p:txBody>
          <a:bodyPr/>
          <a:lstStyle/>
          <a:p>
            <a:r>
              <a:rPr lang="en-US" dirty="0"/>
              <a:t>SPA Using Standalone Components</a:t>
            </a:r>
          </a:p>
        </p:txBody>
      </p:sp>
      <p:sp>
        <p:nvSpPr>
          <p:cNvPr id="3" name="Content Placeholder 2">
            <a:extLst>
              <a:ext uri="{FF2B5EF4-FFF2-40B4-BE49-F238E27FC236}">
                <a16:creationId xmlns:a16="http://schemas.microsoft.com/office/drawing/2014/main" id="{FB479A14-61E5-AC3C-249A-BC503321B8CF}"/>
              </a:ext>
            </a:extLst>
          </p:cNvPr>
          <p:cNvSpPr>
            <a:spLocks noGrp="1"/>
          </p:cNvSpPr>
          <p:nvPr>
            <p:ph idx="1"/>
          </p:nvPr>
        </p:nvSpPr>
        <p:spPr/>
        <p:txBody>
          <a:bodyPr/>
          <a:lstStyle/>
          <a:p>
            <a:r>
              <a:rPr lang="en-US" dirty="0"/>
              <a:t>Building an Angular Single Page Application (SPA) with standalone components allows you to create modern, lightweight applications without the need for </a:t>
            </a:r>
            <a:r>
              <a:rPr lang="en-US" dirty="0" err="1"/>
              <a:t>NgModules</a:t>
            </a:r>
            <a:r>
              <a:rPr lang="en-US" dirty="0"/>
              <a:t>. This approach, stable since Angular 15, simplifies the project structure and improves performance through better tree-shaking</a:t>
            </a:r>
          </a:p>
          <a:p>
            <a:r>
              <a:rPr lang="en-US" dirty="0"/>
              <a:t>Key Concepts</a:t>
            </a:r>
          </a:p>
          <a:p>
            <a:pPr lvl="1"/>
            <a:r>
              <a:rPr lang="en-US" b="1" dirty="0"/>
              <a:t>Standalone Flag</a:t>
            </a:r>
            <a:r>
              <a:rPr lang="en-US" dirty="0"/>
              <a:t>: You mark a component as standalone by setting standalone: true in its @Component decorator.</a:t>
            </a:r>
          </a:p>
          <a:p>
            <a:pPr lvl="1"/>
            <a:r>
              <a:rPr lang="en-US" b="1" dirty="0"/>
              <a:t>Explicit Imports</a:t>
            </a:r>
            <a:r>
              <a:rPr lang="en-US" dirty="0"/>
              <a:t>: Instead of relying on a central module, standalone components must explicitly list their dependencies (like </a:t>
            </a:r>
            <a:r>
              <a:rPr lang="en-US" dirty="0" err="1"/>
              <a:t>CommonModule</a:t>
            </a:r>
            <a:r>
              <a:rPr lang="en-US" dirty="0"/>
              <a:t> or other components) in their own imports array.</a:t>
            </a:r>
          </a:p>
          <a:p>
            <a:pPr lvl="1"/>
            <a:r>
              <a:rPr lang="en-US" b="1" dirty="0"/>
              <a:t>Bootstrapping</a:t>
            </a:r>
            <a:r>
              <a:rPr lang="en-US" dirty="0"/>
              <a:t>: Standalone SPAs are started using the </a:t>
            </a:r>
            <a:r>
              <a:rPr lang="en-US" dirty="0" err="1"/>
              <a:t>bootstrapApplication</a:t>
            </a:r>
            <a:r>
              <a:rPr lang="en-US" dirty="0"/>
              <a:t> function in </a:t>
            </a:r>
            <a:r>
              <a:rPr lang="en-US" dirty="0" err="1"/>
              <a:t>main.ts</a:t>
            </a:r>
            <a:r>
              <a:rPr lang="en-US" dirty="0"/>
              <a:t> rather than the traditional module-based bootstrapping.</a:t>
            </a:r>
          </a:p>
        </p:txBody>
      </p:sp>
    </p:spTree>
    <p:extLst>
      <p:ext uri="{BB962C8B-B14F-4D97-AF65-F5344CB8AC3E}">
        <p14:creationId xmlns:p14="http://schemas.microsoft.com/office/powerpoint/2010/main" val="1316154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EC71A-32D2-103D-BB45-5A7FD7396457}"/>
              </a:ext>
            </a:extLst>
          </p:cNvPr>
          <p:cNvSpPr>
            <a:spLocks noGrp="1"/>
          </p:cNvSpPr>
          <p:nvPr>
            <p:ph type="title"/>
          </p:nvPr>
        </p:nvSpPr>
        <p:spPr/>
        <p:txBody>
          <a:bodyPr/>
          <a:lstStyle/>
          <a:p>
            <a:r>
              <a:rPr lang="en-US" dirty="0"/>
              <a:t>SPA Using Standalone Components</a:t>
            </a:r>
          </a:p>
        </p:txBody>
      </p:sp>
      <p:sp>
        <p:nvSpPr>
          <p:cNvPr id="3" name="Content Placeholder 2">
            <a:extLst>
              <a:ext uri="{FF2B5EF4-FFF2-40B4-BE49-F238E27FC236}">
                <a16:creationId xmlns:a16="http://schemas.microsoft.com/office/drawing/2014/main" id="{FB479A14-61E5-AC3C-249A-BC503321B8CF}"/>
              </a:ext>
            </a:extLst>
          </p:cNvPr>
          <p:cNvSpPr>
            <a:spLocks noGrp="1"/>
          </p:cNvSpPr>
          <p:nvPr>
            <p:ph idx="1"/>
          </p:nvPr>
        </p:nvSpPr>
        <p:spPr/>
        <p:txBody>
          <a:bodyPr>
            <a:normAutofit/>
          </a:bodyPr>
          <a:lstStyle/>
          <a:p>
            <a:r>
              <a:rPr lang="en-US" dirty="0"/>
              <a:t>Core Architecture Steps</a:t>
            </a:r>
          </a:p>
          <a:p>
            <a:pPr marL="571500" lvl="1" indent="-342900">
              <a:buFont typeface="+mj-lt"/>
              <a:buAutoNum type="arabicPeriod"/>
            </a:pPr>
            <a:r>
              <a:rPr lang="en-US" dirty="0"/>
              <a:t>Generate a Standalone App:</a:t>
            </a:r>
          </a:p>
          <a:p>
            <a:pPr lvl="2">
              <a:buFont typeface="Wingdings" panose="05000000000000000000" pitchFamily="2" charset="2"/>
              <a:buChar char="Ø"/>
            </a:pPr>
            <a:r>
              <a:rPr lang="en-US" dirty="0"/>
              <a:t>In modern Angular (v17+), new applications are standalone by default. You can use the Angular CLI command:  </a:t>
            </a:r>
            <a:r>
              <a:rPr lang="en-US" b="1" i="1" dirty="0">
                <a:solidFill>
                  <a:srgbClr val="C00000"/>
                </a:solidFill>
              </a:rPr>
              <a:t>ng new my-app --standalone</a:t>
            </a:r>
          </a:p>
          <a:p>
            <a:pPr marL="571500" lvl="1" indent="-342900">
              <a:buFont typeface="+mj-lt"/>
              <a:buAutoNum type="arabicPeriod"/>
            </a:pPr>
            <a:r>
              <a:rPr lang="en-US" dirty="0"/>
              <a:t>Define Standalone Components:</a:t>
            </a:r>
          </a:p>
          <a:p>
            <a:pPr lvl="2">
              <a:buFont typeface="Wingdings" panose="05000000000000000000" pitchFamily="2" charset="2"/>
              <a:buChar char="Ø"/>
            </a:pPr>
            <a:r>
              <a:rPr lang="en-US" dirty="0"/>
              <a:t>Create a component that manages its own dependencies:</a:t>
            </a:r>
          </a:p>
          <a:p>
            <a:pPr marL="571500" lvl="1" indent="-342900">
              <a:buFont typeface="+mj-lt"/>
              <a:buAutoNum type="arabicPeriod"/>
            </a:pPr>
            <a:endParaRPr lang="en-US" dirty="0"/>
          </a:p>
          <a:p>
            <a:pPr marL="571500" lvl="1" indent="-342900">
              <a:buFont typeface="+mj-lt"/>
              <a:buAutoNum type="arabicPeriod"/>
            </a:pPr>
            <a:endParaRPr lang="en-US" dirty="0"/>
          </a:p>
          <a:p>
            <a:pPr marL="571500" lvl="1" indent="-342900">
              <a:buFont typeface="+mj-lt"/>
              <a:buAutoNum type="arabicPeriod"/>
            </a:pPr>
            <a:endParaRPr lang="en-US" dirty="0"/>
          </a:p>
        </p:txBody>
      </p:sp>
      <p:pic>
        <p:nvPicPr>
          <p:cNvPr id="5" name="Picture 4">
            <a:extLst>
              <a:ext uri="{FF2B5EF4-FFF2-40B4-BE49-F238E27FC236}">
                <a16:creationId xmlns:a16="http://schemas.microsoft.com/office/drawing/2014/main" id="{8B04B780-C154-3995-045D-9D8B94F5EB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2016" y="4113017"/>
            <a:ext cx="5218418" cy="253067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6672117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EC71A-32D2-103D-BB45-5A7FD7396457}"/>
              </a:ext>
            </a:extLst>
          </p:cNvPr>
          <p:cNvSpPr>
            <a:spLocks noGrp="1"/>
          </p:cNvSpPr>
          <p:nvPr>
            <p:ph type="title"/>
          </p:nvPr>
        </p:nvSpPr>
        <p:spPr/>
        <p:txBody>
          <a:bodyPr/>
          <a:lstStyle/>
          <a:p>
            <a:r>
              <a:rPr lang="en-US" dirty="0"/>
              <a:t>SPA Using Standalone Components</a:t>
            </a:r>
          </a:p>
        </p:txBody>
      </p:sp>
      <p:sp>
        <p:nvSpPr>
          <p:cNvPr id="3" name="Content Placeholder 2">
            <a:extLst>
              <a:ext uri="{FF2B5EF4-FFF2-40B4-BE49-F238E27FC236}">
                <a16:creationId xmlns:a16="http://schemas.microsoft.com/office/drawing/2014/main" id="{FB479A14-61E5-AC3C-249A-BC503321B8CF}"/>
              </a:ext>
            </a:extLst>
          </p:cNvPr>
          <p:cNvSpPr>
            <a:spLocks noGrp="1"/>
          </p:cNvSpPr>
          <p:nvPr>
            <p:ph idx="1"/>
          </p:nvPr>
        </p:nvSpPr>
        <p:spPr>
          <a:xfrm>
            <a:off x="612647" y="1715532"/>
            <a:ext cx="10653579" cy="5142468"/>
          </a:xfrm>
        </p:spPr>
        <p:txBody>
          <a:bodyPr>
            <a:normAutofit/>
          </a:bodyPr>
          <a:lstStyle/>
          <a:p>
            <a:r>
              <a:rPr lang="en-US" dirty="0"/>
              <a:t>Core Architecture Steps</a:t>
            </a:r>
          </a:p>
          <a:p>
            <a:pPr marL="571500" lvl="1" indent="-342900">
              <a:buFont typeface="+mj-lt"/>
              <a:buAutoNum type="arabicPeriod" startAt="3"/>
            </a:pPr>
            <a:r>
              <a:rPr lang="en-US" dirty="0"/>
              <a:t>Setup Routing:</a:t>
            </a:r>
          </a:p>
          <a:p>
            <a:pPr lvl="2">
              <a:buFont typeface="Wingdings" panose="05000000000000000000" pitchFamily="2" charset="2"/>
              <a:buChar char="Ø"/>
            </a:pPr>
            <a:r>
              <a:rPr lang="en-US" dirty="0"/>
              <a:t>In a standalone SPA, routes are defined in a simple array and passed to the </a:t>
            </a:r>
            <a:r>
              <a:rPr lang="en-US" dirty="0" err="1"/>
              <a:t>bootstrapApplication</a:t>
            </a:r>
            <a:r>
              <a:rPr lang="en-US" dirty="0"/>
              <a:t> call using provideRouter:</a:t>
            </a:r>
          </a:p>
          <a:p>
            <a:pPr lvl="2">
              <a:buFont typeface="Wingdings" panose="05000000000000000000" pitchFamily="2" charset="2"/>
              <a:buChar char="Ø"/>
            </a:pPr>
            <a:endParaRPr lang="en-US" dirty="0"/>
          </a:p>
          <a:p>
            <a:pPr lvl="2">
              <a:buFont typeface="Wingdings" panose="05000000000000000000" pitchFamily="2" charset="2"/>
              <a:buChar char="Ø"/>
            </a:pPr>
            <a:endParaRPr lang="en-US" dirty="0"/>
          </a:p>
          <a:p>
            <a:pPr lvl="2">
              <a:buFont typeface="Wingdings" panose="05000000000000000000" pitchFamily="2" charset="2"/>
              <a:buChar char="Ø"/>
            </a:pPr>
            <a:endParaRPr lang="en-US" dirty="0"/>
          </a:p>
          <a:p>
            <a:pPr lvl="2">
              <a:buFont typeface="Wingdings" panose="05000000000000000000" pitchFamily="2" charset="2"/>
              <a:buChar char="Ø"/>
            </a:pPr>
            <a:endParaRPr lang="en-US" dirty="0"/>
          </a:p>
          <a:p>
            <a:pPr marL="571500" lvl="1" indent="-342900">
              <a:buFont typeface="+mj-lt"/>
              <a:buAutoNum type="arabicPeriod" startAt="3"/>
            </a:pPr>
            <a:r>
              <a:rPr lang="en-US" dirty="0"/>
              <a:t>Bootstrap the App:</a:t>
            </a:r>
          </a:p>
          <a:p>
            <a:pPr lvl="2">
              <a:buFont typeface="Wingdings" panose="05000000000000000000" pitchFamily="2" charset="2"/>
              <a:buChar char="Ø"/>
            </a:pPr>
            <a:r>
              <a:rPr lang="en-US" dirty="0"/>
              <a:t>Initialize the application in </a:t>
            </a:r>
            <a:r>
              <a:rPr lang="en-US" dirty="0" err="1"/>
              <a:t>main.ts</a:t>
            </a:r>
            <a:r>
              <a:rPr lang="en-US" dirty="0"/>
              <a:t>:</a:t>
            </a:r>
          </a:p>
          <a:p>
            <a:pPr marL="457200" lvl="2" indent="0">
              <a:buNone/>
            </a:pPr>
            <a:r>
              <a:rPr lang="en-US" dirty="0"/>
              <a:t>	</a:t>
            </a:r>
          </a:p>
        </p:txBody>
      </p:sp>
      <p:pic>
        <p:nvPicPr>
          <p:cNvPr id="7" name="Picture 6">
            <a:extLst>
              <a:ext uri="{FF2B5EF4-FFF2-40B4-BE49-F238E27FC236}">
                <a16:creationId xmlns:a16="http://schemas.microsoft.com/office/drawing/2014/main" id="{0A5D20F9-981D-714B-237C-546231A577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83788" y="2944830"/>
            <a:ext cx="4865744" cy="141295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9" name="Picture 8">
            <a:extLst>
              <a:ext uri="{FF2B5EF4-FFF2-40B4-BE49-F238E27FC236}">
                <a16:creationId xmlns:a16="http://schemas.microsoft.com/office/drawing/2014/main" id="{4BF82837-3598-3691-F361-63424F9933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68460" y="4800222"/>
            <a:ext cx="6710893" cy="161534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906414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EC71A-32D2-103D-BB45-5A7FD7396457}"/>
              </a:ext>
            </a:extLst>
          </p:cNvPr>
          <p:cNvSpPr>
            <a:spLocks noGrp="1"/>
          </p:cNvSpPr>
          <p:nvPr>
            <p:ph type="title"/>
          </p:nvPr>
        </p:nvSpPr>
        <p:spPr/>
        <p:txBody>
          <a:bodyPr/>
          <a:lstStyle/>
          <a:p>
            <a:r>
              <a:rPr lang="en-US" dirty="0"/>
              <a:t>SPA Using Standalone Components</a:t>
            </a:r>
          </a:p>
        </p:txBody>
      </p:sp>
      <p:sp>
        <p:nvSpPr>
          <p:cNvPr id="3" name="Content Placeholder 2">
            <a:extLst>
              <a:ext uri="{FF2B5EF4-FFF2-40B4-BE49-F238E27FC236}">
                <a16:creationId xmlns:a16="http://schemas.microsoft.com/office/drawing/2014/main" id="{FB479A14-61E5-AC3C-249A-BC503321B8CF}"/>
              </a:ext>
            </a:extLst>
          </p:cNvPr>
          <p:cNvSpPr>
            <a:spLocks noGrp="1"/>
          </p:cNvSpPr>
          <p:nvPr>
            <p:ph idx="1"/>
          </p:nvPr>
        </p:nvSpPr>
        <p:spPr/>
        <p:txBody>
          <a:bodyPr>
            <a:normAutofit/>
          </a:bodyPr>
          <a:lstStyle/>
          <a:p>
            <a:r>
              <a:rPr lang="en-US" dirty="0"/>
              <a:t>Major Benefits</a:t>
            </a:r>
          </a:p>
          <a:p>
            <a:pPr lvl="1"/>
            <a:r>
              <a:rPr lang="en-US" b="1" dirty="0"/>
              <a:t>Reduced Boilerplate</a:t>
            </a:r>
            <a:r>
              <a:rPr lang="en-US" dirty="0"/>
              <a:t>: Removes the need for complex </a:t>
            </a:r>
            <a:r>
              <a:rPr lang="en-US" dirty="0" err="1"/>
              <a:t>app.module.ts</a:t>
            </a:r>
            <a:r>
              <a:rPr lang="en-US" dirty="0"/>
              <a:t> and feature module files.</a:t>
            </a:r>
          </a:p>
          <a:p>
            <a:pPr lvl="1"/>
            <a:r>
              <a:rPr lang="en-US" b="1" dirty="0"/>
              <a:t>Simplified Lazy Loading</a:t>
            </a:r>
            <a:r>
              <a:rPr lang="en-US" dirty="0"/>
              <a:t>: Uses </a:t>
            </a:r>
            <a:r>
              <a:rPr lang="en-US" dirty="0" err="1"/>
              <a:t>loadComponent</a:t>
            </a:r>
            <a:r>
              <a:rPr lang="en-US" dirty="0"/>
              <a:t> directly in the router configuration, making it easier to offload code to separate bundles.</a:t>
            </a:r>
          </a:p>
          <a:p>
            <a:pPr lvl="1"/>
            <a:r>
              <a:rPr lang="en-US" b="1" dirty="0" err="1"/>
              <a:t>Microfrontend</a:t>
            </a:r>
            <a:r>
              <a:rPr lang="en-US" b="1" dirty="0"/>
              <a:t> Friendly</a:t>
            </a:r>
            <a:r>
              <a:rPr lang="en-US" dirty="0"/>
              <a:t>: Their self-contained nature makes them ideal for architectures using tools like single-spa.</a:t>
            </a:r>
          </a:p>
          <a:p>
            <a:pPr lvl="1"/>
            <a:r>
              <a:rPr lang="en-US" b="1" dirty="0"/>
              <a:t>Easier Testing</a:t>
            </a:r>
            <a:r>
              <a:rPr lang="en-US" dirty="0"/>
              <a:t>: Dependencies are explicit and localized to the component level</a:t>
            </a:r>
          </a:p>
          <a:p>
            <a:r>
              <a:rPr lang="en-US" dirty="0"/>
              <a:t>For existing applications, you can use the Angular Migration Schematic by running ng generate @angular/core:standalone to automatically convert modules to the standalone pattern.</a:t>
            </a:r>
          </a:p>
          <a:p>
            <a:pPr marL="571500" lvl="1" indent="-342900">
              <a:buFont typeface="+mj-lt"/>
              <a:buAutoNum type="arabicPeriod"/>
            </a:pPr>
            <a:endParaRPr lang="en-US" dirty="0"/>
          </a:p>
          <a:p>
            <a:pPr marL="571500" lvl="1" indent="-342900">
              <a:buFont typeface="+mj-lt"/>
              <a:buAutoNum type="arabicPeriod"/>
            </a:pPr>
            <a:endParaRPr lang="en-US" dirty="0"/>
          </a:p>
        </p:txBody>
      </p:sp>
    </p:spTree>
    <p:extLst>
      <p:ext uri="{BB962C8B-B14F-4D97-AF65-F5344CB8AC3E}">
        <p14:creationId xmlns:p14="http://schemas.microsoft.com/office/powerpoint/2010/main" val="4273134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31149-961E-7AFF-AE49-5A9FFCCFA49A}"/>
              </a:ext>
            </a:extLst>
          </p:cNvPr>
          <p:cNvSpPr>
            <a:spLocks noGrp="1"/>
          </p:cNvSpPr>
          <p:nvPr>
            <p:ph type="title"/>
          </p:nvPr>
        </p:nvSpPr>
        <p:spPr/>
        <p:txBody>
          <a:bodyPr/>
          <a:lstStyle/>
          <a:p>
            <a:r>
              <a:rPr lang="en-US" dirty="0"/>
              <a:t>Component-Based Navigation</a:t>
            </a:r>
          </a:p>
        </p:txBody>
      </p:sp>
      <p:sp>
        <p:nvSpPr>
          <p:cNvPr id="3" name="Content Placeholder 2">
            <a:extLst>
              <a:ext uri="{FF2B5EF4-FFF2-40B4-BE49-F238E27FC236}">
                <a16:creationId xmlns:a16="http://schemas.microsoft.com/office/drawing/2014/main" id="{12DA90B3-6239-517B-A458-9A1870143279}"/>
              </a:ext>
            </a:extLst>
          </p:cNvPr>
          <p:cNvSpPr>
            <a:spLocks noGrp="1"/>
          </p:cNvSpPr>
          <p:nvPr>
            <p:ph idx="1"/>
          </p:nvPr>
        </p:nvSpPr>
        <p:spPr/>
        <p:txBody>
          <a:bodyPr>
            <a:normAutofit lnSpcReduction="10000"/>
          </a:bodyPr>
          <a:lstStyle/>
          <a:p>
            <a:r>
              <a:rPr lang="en-US" dirty="0"/>
              <a:t>Angular 21 continues the framework's shift toward a standalone-first architecture, emphasizing signals for state and native browser APIs for navigation. Component-based navigation in version 21 revolves around mapping specific components to URL paths within a centralized routing configuration.</a:t>
            </a:r>
          </a:p>
          <a:p>
            <a:r>
              <a:rPr lang="en-US" dirty="0"/>
              <a:t>Core Navigation Concepts</a:t>
            </a:r>
          </a:p>
          <a:p>
            <a:pPr lvl="1"/>
            <a:r>
              <a:rPr lang="en-US" b="1" dirty="0"/>
              <a:t>Routes</a:t>
            </a:r>
            <a:r>
              <a:rPr lang="en-US" dirty="0"/>
              <a:t>: Objects that map a URL path to a specific component.</a:t>
            </a:r>
          </a:p>
          <a:p>
            <a:pPr lvl="1"/>
            <a:r>
              <a:rPr lang="en-US" b="1" dirty="0"/>
              <a:t>Router Outlet</a:t>
            </a:r>
            <a:r>
              <a:rPr lang="en-US" dirty="0"/>
              <a:t>: A &lt;router-outlet /&gt; placeholder in your template (usually app.component.html) where the active route's component is rendered.</a:t>
            </a:r>
          </a:p>
          <a:p>
            <a:pPr lvl="1"/>
            <a:r>
              <a:rPr lang="en-US" b="1" dirty="0"/>
              <a:t>Router Links</a:t>
            </a:r>
            <a:r>
              <a:rPr lang="en-US" dirty="0"/>
              <a:t>: The </a:t>
            </a:r>
            <a:r>
              <a:rPr lang="en-US" dirty="0" err="1"/>
              <a:t>routerLink</a:t>
            </a:r>
            <a:r>
              <a:rPr lang="en-US" dirty="0"/>
              <a:t> directive allows navigation between components without a full page reload.</a:t>
            </a:r>
          </a:p>
          <a:p>
            <a:pPr lvl="1"/>
            <a:r>
              <a:rPr lang="en-US" b="1" dirty="0"/>
              <a:t>Native Navigation API (v21.1+)</a:t>
            </a:r>
            <a:r>
              <a:rPr lang="en-US" dirty="0"/>
              <a:t>: A new experimental feature, </a:t>
            </a:r>
            <a:r>
              <a:rPr lang="en-US" dirty="0" err="1"/>
              <a:t>withExperimentalPlatformNavigation</a:t>
            </a:r>
            <a:r>
              <a:rPr lang="en-US" dirty="0"/>
              <a:t>(), lets Angular delegate history management to the browser for better performance and atomic scroll restoration.</a:t>
            </a:r>
          </a:p>
        </p:txBody>
      </p:sp>
    </p:spTree>
    <p:extLst>
      <p:ext uri="{BB962C8B-B14F-4D97-AF65-F5344CB8AC3E}">
        <p14:creationId xmlns:p14="http://schemas.microsoft.com/office/powerpoint/2010/main" val="17505497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31149-961E-7AFF-AE49-5A9FFCCFA49A}"/>
              </a:ext>
            </a:extLst>
          </p:cNvPr>
          <p:cNvSpPr>
            <a:spLocks noGrp="1"/>
          </p:cNvSpPr>
          <p:nvPr>
            <p:ph type="title"/>
          </p:nvPr>
        </p:nvSpPr>
        <p:spPr/>
        <p:txBody>
          <a:bodyPr/>
          <a:lstStyle/>
          <a:p>
            <a:r>
              <a:rPr lang="en-US" dirty="0"/>
              <a:t>Component-Based Navigation</a:t>
            </a:r>
          </a:p>
        </p:txBody>
      </p:sp>
      <p:sp>
        <p:nvSpPr>
          <p:cNvPr id="3" name="Content Placeholder 2">
            <a:extLst>
              <a:ext uri="{FF2B5EF4-FFF2-40B4-BE49-F238E27FC236}">
                <a16:creationId xmlns:a16="http://schemas.microsoft.com/office/drawing/2014/main" id="{12DA90B3-6239-517B-A458-9A1870143279}"/>
              </a:ext>
            </a:extLst>
          </p:cNvPr>
          <p:cNvSpPr>
            <a:spLocks noGrp="1"/>
          </p:cNvSpPr>
          <p:nvPr>
            <p:ph idx="1"/>
          </p:nvPr>
        </p:nvSpPr>
        <p:spPr/>
        <p:txBody>
          <a:bodyPr/>
          <a:lstStyle/>
          <a:p>
            <a:r>
              <a:rPr lang="en-US" dirty="0"/>
              <a:t>Implementation Workflow</a:t>
            </a:r>
          </a:p>
          <a:p>
            <a:pPr marL="571500" lvl="1" indent="-342900">
              <a:buFont typeface="+mj-lt"/>
              <a:buAutoNum type="arabicPeriod"/>
            </a:pPr>
            <a:r>
              <a:rPr lang="en-US" b="1" dirty="0"/>
              <a:t>Define Routes</a:t>
            </a:r>
            <a:r>
              <a:rPr lang="en-US" dirty="0"/>
              <a:t>: Create a Routes array in your configuration file.</a:t>
            </a:r>
          </a:p>
          <a:p>
            <a:pPr marL="457200" lvl="2" indent="0">
              <a:buNone/>
            </a:pPr>
            <a:endParaRPr lang="en-US" dirty="0"/>
          </a:p>
          <a:p>
            <a:pPr marL="457200" lvl="2" indent="0">
              <a:buNone/>
            </a:pPr>
            <a:endParaRPr lang="en-US" dirty="0"/>
          </a:p>
          <a:p>
            <a:pPr marL="457200" lvl="2" indent="0">
              <a:buNone/>
            </a:pPr>
            <a:endParaRPr lang="en-US" dirty="0"/>
          </a:p>
          <a:p>
            <a:pPr marL="457200" lvl="2" indent="0">
              <a:buNone/>
            </a:pPr>
            <a:endParaRPr lang="en-US" dirty="0"/>
          </a:p>
          <a:p>
            <a:pPr marL="457200" lvl="2" indent="0">
              <a:buNone/>
            </a:pPr>
            <a:endParaRPr lang="en-US" dirty="0"/>
          </a:p>
          <a:p>
            <a:pPr marL="571500" lvl="1" indent="-342900">
              <a:buFont typeface="+mj-lt"/>
              <a:buAutoNum type="arabicPeriod"/>
            </a:pPr>
            <a:r>
              <a:rPr lang="en-US" b="1" dirty="0"/>
              <a:t>Provide the Router</a:t>
            </a:r>
            <a:r>
              <a:rPr lang="en-US" dirty="0"/>
              <a:t>: Use provideRouter in your </a:t>
            </a:r>
            <a:r>
              <a:rPr lang="en-US" dirty="0" err="1"/>
              <a:t>app.config.ts</a:t>
            </a:r>
            <a:r>
              <a:rPr lang="en-US" dirty="0"/>
              <a:t> to register the routes globally.</a:t>
            </a:r>
          </a:p>
        </p:txBody>
      </p:sp>
      <p:pic>
        <p:nvPicPr>
          <p:cNvPr id="5" name="Picture 4">
            <a:extLst>
              <a:ext uri="{FF2B5EF4-FFF2-40B4-BE49-F238E27FC236}">
                <a16:creationId xmlns:a16="http://schemas.microsoft.com/office/drawing/2014/main" id="{F03D3B43-0155-A6B4-F9D2-01A12574A0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3902" y="2725169"/>
            <a:ext cx="9444561" cy="140766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4238672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A42E3-80AD-B38D-71CB-4DEDAEDCC5A0}"/>
              </a:ext>
            </a:extLst>
          </p:cNvPr>
          <p:cNvSpPr>
            <a:spLocks noGrp="1"/>
          </p:cNvSpPr>
          <p:nvPr>
            <p:ph type="title"/>
          </p:nvPr>
        </p:nvSpPr>
        <p:spPr/>
        <p:txBody>
          <a:bodyPr/>
          <a:lstStyle/>
          <a:p>
            <a:r>
              <a:rPr lang="en-US" dirty="0"/>
              <a:t>What Is a Single Page Application (SPA)?</a:t>
            </a:r>
          </a:p>
        </p:txBody>
      </p:sp>
      <p:sp>
        <p:nvSpPr>
          <p:cNvPr id="3" name="Content Placeholder 2">
            <a:extLst>
              <a:ext uri="{FF2B5EF4-FFF2-40B4-BE49-F238E27FC236}">
                <a16:creationId xmlns:a16="http://schemas.microsoft.com/office/drawing/2014/main" id="{740ECD75-6B8A-FEF4-0658-980108E71940}"/>
              </a:ext>
            </a:extLst>
          </p:cNvPr>
          <p:cNvSpPr>
            <a:spLocks noGrp="1"/>
          </p:cNvSpPr>
          <p:nvPr>
            <p:ph idx="1"/>
          </p:nvPr>
        </p:nvSpPr>
        <p:spPr/>
        <p:txBody>
          <a:bodyPr/>
          <a:lstStyle/>
          <a:p>
            <a:r>
              <a:rPr lang="en-US" dirty="0"/>
              <a:t>A Single-Page Application (SPA) is a web application or website that interacts with the user by dynamically rewriting the current web page rather than loading entire new pages from a server.</a:t>
            </a:r>
          </a:p>
          <a:p>
            <a:r>
              <a:rPr lang="en-US" dirty="0"/>
              <a:t>Instead of the browser fetching a completely new HTML document for every interaction, an SPA loads a single "shell" page and then uses JavaScript to update only the specific parts of the content that need to change.</a:t>
            </a:r>
          </a:p>
        </p:txBody>
      </p:sp>
    </p:spTree>
    <p:extLst>
      <p:ext uri="{BB962C8B-B14F-4D97-AF65-F5344CB8AC3E}">
        <p14:creationId xmlns:p14="http://schemas.microsoft.com/office/powerpoint/2010/main" val="17535464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31149-961E-7AFF-AE49-5A9FFCCFA49A}"/>
              </a:ext>
            </a:extLst>
          </p:cNvPr>
          <p:cNvSpPr>
            <a:spLocks noGrp="1"/>
          </p:cNvSpPr>
          <p:nvPr>
            <p:ph type="title"/>
          </p:nvPr>
        </p:nvSpPr>
        <p:spPr/>
        <p:txBody>
          <a:bodyPr/>
          <a:lstStyle/>
          <a:p>
            <a:r>
              <a:rPr lang="en-US" dirty="0"/>
              <a:t>Component-Based Navigation</a:t>
            </a:r>
          </a:p>
        </p:txBody>
      </p:sp>
      <p:sp>
        <p:nvSpPr>
          <p:cNvPr id="3" name="Content Placeholder 2">
            <a:extLst>
              <a:ext uri="{FF2B5EF4-FFF2-40B4-BE49-F238E27FC236}">
                <a16:creationId xmlns:a16="http://schemas.microsoft.com/office/drawing/2014/main" id="{12DA90B3-6239-517B-A458-9A1870143279}"/>
              </a:ext>
            </a:extLst>
          </p:cNvPr>
          <p:cNvSpPr>
            <a:spLocks noGrp="1"/>
          </p:cNvSpPr>
          <p:nvPr>
            <p:ph idx="1"/>
          </p:nvPr>
        </p:nvSpPr>
        <p:spPr/>
        <p:txBody>
          <a:bodyPr/>
          <a:lstStyle/>
          <a:p>
            <a:r>
              <a:rPr lang="en-US" dirty="0"/>
              <a:t>Implementation Workflow</a:t>
            </a:r>
          </a:p>
          <a:p>
            <a:pPr marL="571500" lvl="1" indent="-342900">
              <a:buFont typeface="+mj-lt"/>
              <a:buAutoNum type="arabicPeriod" startAt="3"/>
            </a:pPr>
            <a:r>
              <a:rPr lang="en-US" b="1" dirty="0"/>
              <a:t>Use Navigation Directives</a:t>
            </a:r>
            <a:r>
              <a:rPr lang="en-US" dirty="0"/>
              <a:t>:</a:t>
            </a:r>
          </a:p>
          <a:p>
            <a:pPr marL="800100" lvl="2" indent="-342900">
              <a:buFont typeface="+mj-lt"/>
              <a:buAutoNum type="alphaLcParenR"/>
            </a:pPr>
            <a:r>
              <a:rPr lang="en-US" b="1" dirty="0"/>
              <a:t>In Templates</a:t>
            </a:r>
            <a:r>
              <a:rPr lang="en-US" dirty="0"/>
              <a:t>: Use </a:t>
            </a:r>
            <a:r>
              <a:rPr lang="en-US" dirty="0" err="1"/>
              <a:t>routerLink</a:t>
            </a:r>
            <a:r>
              <a:rPr lang="en-US" dirty="0"/>
              <a:t> for clickable elements.</a:t>
            </a:r>
          </a:p>
          <a:p>
            <a:pPr marL="800100" lvl="2" indent="-342900">
              <a:buFont typeface="+mj-lt"/>
              <a:buAutoNum type="alphaLcParenR"/>
            </a:pPr>
            <a:endParaRPr lang="en-US" dirty="0"/>
          </a:p>
          <a:p>
            <a:pPr marL="800100" lvl="2" indent="-342900">
              <a:buFont typeface="+mj-lt"/>
              <a:buAutoNum type="alphaLcParenR"/>
            </a:pPr>
            <a:endParaRPr lang="en-US" dirty="0"/>
          </a:p>
          <a:p>
            <a:pPr marL="800100" lvl="2" indent="-342900">
              <a:buFont typeface="+mj-lt"/>
              <a:buAutoNum type="alphaLcParenR"/>
            </a:pPr>
            <a:endParaRPr lang="en-US" dirty="0"/>
          </a:p>
          <a:p>
            <a:pPr marL="800100" lvl="2" indent="-342900">
              <a:buFont typeface="+mj-lt"/>
              <a:buAutoNum type="alphaLcParenR"/>
            </a:pPr>
            <a:endParaRPr lang="en-US" dirty="0"/>
          </a:p>
          <a:p>
            <a:pPr marL="800100" lvl="2" indent="-342900">
              <a:buFont typeface="+mj-lt"/>
              <a:buAutoNum type="alphaLcParenR"/>
            </a:pPr>
            <a:r>
              <a:rPr lang="en-US" b="1" dirty="0"/>
              <a:t>In Logic</a:t>
            </a:r>
            <a:r>
              <a:rPr lang="en-US" dirty="0"/>
              <a:t>: Inject the Router service to navigate programmatically.</a:t>
            </a:r>
          </a:p>
          <a:p>
            <a:pPr marL="457200" lvl="2" indent="0">
              <a:buNone/>
            </a:pPr>
            <a:endParaRPr lang="en-US" dirty="0"/>
          </a:p>
          <a:p>
            <a:pPr marL="457200" lvl="2" indent="0">
              <a:buNone/>
            </a:pPr>
            <a:endParaRPr lang="en-US" dirty="0"/>
          </a:p>
          <a:p>
            <a:pPr marL="457200" lvl="2" indent="0">
              <a:buNone/>
            </a:pPr>
            <a:endParaRPr lang="en-US" dirty="0"/>
          </a:p>
          <a:p>
            <a:pPr marL="457200" lvl="2" indent="0">
              <a:buNone/>
            </a:pPr>
            <a:endParaRPr lang="en-US" dirty="0"/>
          </a:p>
          <a:p>
            <a:pPr marL="457200" lvl="2" indent="0">
              <a:buNone/>
            </a:pPr>
            <a:endParaRPr lang="en-US" dirty="0"/>
          </a:p>
        </p:txBody>
      </p:sp>
      <p:pic>
        <p:nvPicPr>
          <p:cNvPr id="7" name="Picture 6">
            <a:extLst>
              <a:ext uri="{FF2B5EF4-FFF2-40B4-BE49-F238E27FC236}">
                <a16:creationId xmlns:a16="http://schemas.microsoft.com/office/drawing/2014/main" id="{439F96FF-BA1C-D461-9996-50B3419AC8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61670" y="2938409"/>
            <a:ext cx="9035439" cy="110495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9" name="Picture 8">
            <a:extLst>
              <a:ext uri="{FF2B5EF4-FFF2-40B4-BE49-F238E27FC236}">
                <a16:creationId xmlns:a16="http://schemas.microsoft.com/office/drawing/2014/main" id="{6B45EAE7-AD47-4D24-C661-E38F0A7B65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61670" y="4847702"/>
            <a:ext cx="4134427" cy="21910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4547503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31149-961E-7AFF-AE49-5A9FFCCFA49A}"/>
              </a:ext>
            </a:extLst>
          </p:cNvPr>
          <p:cNvSpPr>
            <a:spLocks noGrp="1"/>
          </p:cNvSpPr>
          <p:nvPr>
            <p:ph type="title"/>
          </p:nvPr>
        </p:nvSpPr>
        <p:spPr/>
        <p:txBody>
          <a:bodyPr/>
          <a:lstStyle/>
          <a:p>
            <a:r>
              <a:rPr lang="en-US" dirty="0"/>
              <a:t>Component-Based Navigation</a:t>
            </a:r>
          </a:p>
        </p:txBody>
      </p:sp>
      <p:sp>
        <p:nvSpPr>
          <p:cNvPr id="3" name="Content Placeholder 2">
            <a:extLst>
              <a:ext uri="{FF2B5EF4-FFF2-40B4-BE49-F238E27FC236}">
                <a16:creationId xmlns:a16="http://schemas.microsoft.com/office/drawing/2014/main" id="{12DA90B3-6239-517B-A458-9A1870143279}"/>
              </a:ext>
            </a:extLst>
          </p:cNvPr>
          <p:cNvSpPr>
            <a:spLocks noGrp="1"/>
          </p:cNvSpPr>
          <p:nvPr>
            <p:ph idx="1"/>
          </p:nvPr>
        </p:nvSpPr>
        <p:spPr/>
        <p:txBody>
          <a:bodyPr/>
          <a:lstStyle/>
          <a:p>
            <a:r>
              <a:rPr lang="en-US" dirty="0"/>
              <a:t>New in Angular 21</a:t>
            </a:r>
          </a:p>
          <a:p>
            <a:pPr lvl="1"/>
            <a:r>
              <a:rPr lang="en-US" b="1" dirty="0"/>
              <a:t>Enhanced Component Input Binding</a:t>
            </a:r>
            <a:r>
              <a:rPr lang="en-US" dirty="0"/>
              <a:t>: Use </a:t>
            </a:r>
            <a:r>
              <a:rPr lang="en-US" dirty="0" err="1"/>
              <a:t>withComponentInputBinding</a:t>
            </a:r>
            <a:r>
              <a:rPr lang="en-US" dirty="0"/>
              <a:t>() with provideRouter to automatically map route parameters (like :id) directly to component @Input or signal-based inputs.</a:t>
            </a:r>
          </a:p>
          <a:p>
            <a:pPr lvl="1"/>
            <a:r>
              <a:rPr lang="en-US" b="1" dirty="0"/>
              <a:t>Signal Integration</a:t>
            </a:r>
            <a:r>
              <a:rPr lang="en-US" dirty="0"/>
              <a:t>: The Router now integrates more deeply with </a:t>
            </a:r>
            <a:r>
              <a:rPr lang="en-US" dirty="0" err="1"/>
              <a:t>Angular's</a:t>
            </a:r>
            <a:r>
              <a:rPr lang="en-US" dirty="0"/>
              <a:t> signals-based reactivity, allowing you to react to navigation state changes more efficiently than with traditional Observables.</a:t>
            </a:r>
          </a:p>
          <a:p>
            <a:pPr lvl="1"/>
            <a:r>
              <a:rPr lang="en-US" b="1" dirty="0"/>
              <a:t>Aria Components</a:t>
            </a:r>
            <a:r>
              <a:rPr lang="en-US" dirty="0"/>
              <a:t>: New Angular Aria headless components (like </a:t>
            </a:r>
            <a:r>
              <a:rPr lang="en-US" dirty="0" err="1"/>
              <a:t>Listbox</a:t>
            </a:r>
            <a:r>
              <a:rPr lang="en-US" dirty="0"/>
              <a:t> or </a:t>
            </a:r>
            <a:r>
              <a:rPr lang="en-US" dirty="0" err="1"/>
              <a:t>Combobox</a:t>
            </a:r>
            <a:r>
              <a:rPr lang="en-US" dirty="0"/>
              <a:t>) provide built-in keyboard navigation support, ensuring accessible UI transitions.</a:t>
            </a:r>
          </a:p>
        </p:txBody>
      </p:sp>
    </p:spTree>
    <p:extLst>
      <p:ext uri="{BB962C8B-B14F-4D97-AF65-F5344CB8AC3E}">
        <p14:creationId xmlns:p14="http://schemas.microsoft.com/office/powerpoint/2010/main" val="30500954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8EBEE-2E2F-11C9-541C-DEBD51E98D59}"/>
              </a:ext>
            </a:extLst>
          </p:cNvPr>
          <p:cNvSpPr>
            <a:spLocks noGrp="1"/>
          </p:cNvSpPr>
          <p:nvPr>
            <p:ph type="title"/>
          </p:nvPr>
        </p:nvSpPr>
        <p:spPr/>
        <p:txBody>
          <a:bodyPr/>
          <a:lstStyle/>
          <a:p>
            <a:r>
              <a:rPr lang="en-US" dirty="0"/>
              <a:t>Displaying Components Dynamically</a:t>
            </a:r>
          </a:p>
        </p:txBody>
      </p:sp>
      <p:sp>
        <p:nvSpPr>
          <p:cNvPr id="3" name="Content Placeholder 2">
            <a:extLst>
              <a:ext uri="{FF2B5EF4-FFF2-40B4-BE49-F238E27FC236}">
                <a16:creationId xmlns:a16="http://schemas.microsoft.com/office/drawing/2014/main" id="{8964720E-249A-9561-355D-A8B19AE1F347}"/>
              </a:ext>
            </a:extLst>
          </p:cNvPr>
          <p:cNvSpPr>
            <a:spLocks noGrp="1"/>
          </p:cNvSpPr>
          <p:nvPr>
            <p:ph idx="1"/>
          </p:nvPr>
        </p:nvSpPr>
        <p:spPr>
          <a:xfrm>
            <a:off x="612647" y="1400175"/>
            <a:ext cx="10653579" cy="5229225"/>
          </a:xfrm>
        </p:spPr>
        <p:txBody>
          <a:bodyPr/>
          <a:lstStyle/>
          <a:p>
            <a:r>
              <a:rPr lang="en-US" dirty="0"/>
              <a:t>In Angular 21 (assuming current or upcoming modern Angular patterns), displaying components dynamically is typically handled through two primary methods: the declarative </a:t>
            </a:r>
            <a:r>
              <a:rPr lang="en-US" dirty="0" err="1"/>
              <a:t>ngComponentOutlet</a:t>
            </a:r>
            <a:r>
              <a:rPr lang="en-US" dirty="0"/>
              <a:t> directive for simpler use cases, and the imperative </a:t>
            </a:r>
            <a:r>
              <a:rPr lang="en-US" dirty="0" err="1"/>
              <a:t>ViewContainerRef.createComponent</a:t>
            </a:r>
            <a:r>
              <a:rPr lang="en-US" dirty="0"/>
              <a:t> for more complex programmatic.</a:t>
            </a:r>
          </a:p>
          <a:p>
            <a:pPr marL="571500" lvl="1" indent="-342900">
              <a:buFont typeface="+mj-lt"/>
              <a:buAutoNum type="arabicPeriod"/>
            </a:pPr>
            <a:r>
              <a:rPr lang="en-US" dirty="0"/>
              <a:t>Declarative Approach: </a:t>
            </a:r>
            <a:r>
              <a:rPr lang="en-US" b="1" dirty="0" err="1"/>
              <a:t>ngComponentOutlet</a:t>
            </a:r>
            <a:endParaRPr lang="en-US" b="1" dirty="0"/>
          </a:p>
          <a:p>
            <a:pPr lvl="2">
              <a:buFont typeface="Wingdings" panose="05000000000000000000" pitchFamily="2" charset="2"/>
              <a:buChar char="Ø"/>
            </a:pPr>
            <a:r>
              <a:rPr lang="en-US" dirty="0"/>
              <a:t>This is the easiest way to render a component when you know which class to instantiate but want to do so conditionally in the template.</a:t>
            </a:r>
          </a:p>
          <a:p>
            <a:pPr lvl="2">
              <a:buFont typeface="Wingdings" panose="05000000000000000000" pitchFamily="2" charset="2"/>
              <a:buChar char="Ø"/>
            </a:pPr>
            <a:r>
              <a:rPr lang="en-US" b="1" dirty="0"/>
              <a:t>Usage</a:t>
            </a:r>
            <a:r>
              <a:rPr lang="en-US" dirty="0"/>
              <a:t>: Add the directive to an ng-container and pass the component class.</a:t>
            </a:r>
          </a:p>
          <a:p>
            <a:pPr lvl="2">
              <a:buFont typeface="Wingdings" panose="05000000000000000000" pitchFamily="2" charset="2"/>
              <a:buChar char="Ø"/>
            </a:pPr>
            <a:r>
              <a:rPr lang="en-US" b="1" dirty="0"/>
              <a:t>Template Example</a:t>
            </a:r>
            <a:r>
              <a:rPr lang="en-US" dirty="0"/>
              <a:t>:</a:t>
            </a:r>
          </a:p>
          <a:p>
            <a:pPr lvl="2">
              <a:buFont typeface="Wingdings" panose="05000000000000000000" pitchFamily="2" charset="2"/>
              <a:buChar char="Ø"/>
            </a:pPr>
            <a:endParaRPr lang="en-US" dirty="0"/>
          </a:p>
          <a:p>
            <a:pPr lvl="2">
              <a:buFont typeface="Wingdings" panose="05000000000000000000" pitchFamily="2" charset="2"/>
              <a:buChar char="Ø"/>
            </a:pPr>
            <a:r>
              <a:rPr lang="en-US" b="1" dirty="0"/>
              <a:t>TypeScript Example</a:t>
            </a:r>
            <a:r>
              <a:rPr lang="en-US" dirty="0"/>
              <a:t>:</a:t>
            </a:r>
          </a:p>
          <a:p>
            <a:pPr lvl="2">
              <a:buFont typeface="Wingdings" panose="05000000000000000000" pitchFamily="2" charset="2"/>
              <a:buChar char="Ø"/>
            </a:pPr>
            <a:endParaRPr lang="en-US" dirty="0"/>
          </a:p>
        </p:txBody>
      </p:sp>
      <p:pic>
        <p:nvPicPr>
          <p:cNvPr id="5" name="Picture 4">
            <a:extLst>
              <a:ext uri="{FF2B5EF4-FFF2-40B4-BE49-F238E27FC236}">
                <a16:creationId xmlns:a16="http://schemas.microsoft.com/office/drawing/2014/main" id="{58B4F089-03B6-6614-172E-D8D6D08A72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1122" y="4743430"/>
            <a:ext cx="7020905" cy="28579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7" name="Picture 6">
            <a:extLst>
              <a:ext uri="{FF2B5EF4-FFF2-40B4-BE49-F238E27FC236}">
                <a16:creationId xmlns:a16="http://schemas.microsoft.com/office/drawing/2014/main" id="{916EA4DC-3E3C-76A2-B7F0-08D794D75D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76377" y="5575912"/>
            <a:ext cx="4363059" cy="60968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9990504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8EBEE-2E2F-11C9-541C-DEBD51E98D59}"/>
              </a:ext>
            </a:extLst>
          </p:cNvPr>
          <p:cNvSpPr>
            <a:spLocks noGrp="1"/>
          </p:cNvSpPr>
          <p:nvPr>
            <p:ph type="title"/>
          </p:nvPr>
        </p:nvSpPr>
        <p:spPr/>
        <p:txBody>
          <a:bodyPr/>
          <a:lstStyle/>
          <a:p>
            <a:r>
              <a:rPr lang="en-US" dirty="0"/>
              <a:t>Displaying Components Dynamically</a:t>
            </a:r>
          </a:p>
        </p:txBody>
      </p:sp>
      <p:sp>
        <p:nvSpPr>
          <p:cNvPr id="3" name="Content Placeholder 2">
            <a:extLst>
              <a:ext uri="{FF2B5EF4-FFF2-40B4-BE49-F238E27FC236}">
                <a16:creationId xmlns:a16="http://schemas.microsoft.com/office/drawing/2014/main" id="{8964720E-249A-9561-355D-A8B19AE1F347}"/>
              </a:ext>
            </a:extLst>
          </p:cNvPr>
          <p:cNvSpPr>
            <a:spLocks noGrp="1"/>
          </p:cNvSpPr>
          <p:nvPr>
            <p:ph idx="1"/>
          </p:nvPr>
        </p:nvSpPr>
        <p:spPr>
          <a:xfrm>
            <a:off x="612647" y="1400175"/>
            <a:ext cx="10653579" cy="5229225"/>
          </a:xfrm>
        </p:spPr>
        <p:txBody>
          <a:bodyPr/>
          <a:lstStyle/>
          <a:p>
            <a:pPr marL="571500" lvl="1" indent="-342900">
              <a:buFont typeface="+mj-lt"/>
              <a:buAutoNum type="arabicPeriod" startAt="2"/>
            </a:pPr>
            <a:r>
              <a:rPr lang="en-US" dirty="0"/>
              <a:t>Imperative Approach: ViewContainerRef</a:t>
            </a:r>
          </a:p>
          <a:p>
            <a:pPr lvl="2">
              <a:buFont typeface="Wingdings" panose="05000000000000000000" pitchFamily="2" charset="2"/>
              <a:buChar char="Ø"/>
            </a:pPr>
            <a:r>
              <a:rPr lang="en-US" dirty="0"/>
              <a:t>For more control—such as passing inputs, subscribing to outputs, or managing multiple instances—you use ViewContainerRef. </a:t>
            </a:r>
          </a:p>
          <a:p>
            <a:pPr lvl="3">
              <a:buFont typeface="Wingdings" panose="05000000000000000000" pitchFamily="2" charset="2"/>
              <a:buChar char="ü"/>
            </a:pPr>
            <a:r>
              <a:rPr lang="en-US" b="1" dirty="0"/>
              <a:t>Define a Container</a:t>
            </a:r>
            <a:r>
              <a:rPr lang="en-US" dirty="0"/>
              <a:t>: Create an anchor in your HTML using ng-container and a template reference variable.</a:t>
            </a:r>
          </a:p>
          <a:p>
            <a:pPr lvl="3">
              <a:buFont typeface="Wingdings" panose="05000000000000000000" pitchFamily="2" charset="2"/>
              <a:buChar char="ü"/>
            </a:pPr>
            <a:endParaRPr lang="en-US" dirty="0"/>
          </a:p>
          <a:p>
            <a:pPr lvl="3">
              <a:buFont typeface="Wingdings" panose="05000000000000000000" pitchFamily="2" charset="2"/>
              <a:buChar char="ü"/>
            </a:pPr>
            <a:endParaRPr lang="en-US" dirty="0"/>
          </a:p>
          <a:p>
            <a:pPr lvl="3">
              <a:buFont typeface="Wingdings" panose="05000000000000000000" pitchFamily="2" charset="2"/>
              <a:buChar char="ü"/>
            </a:pPr>
            <a:r>
              <a:rPr lang="en-US" b="1" dirty="0"/>
              <a:t>Inject the Container</a:t>
            </a:r>
            <a:r>
              <a:rPr lang="en-US" dirty="0"/>
              <a:t>: Use @ViewChild with the { read: ViewContainerRef } option in your component class.</a:t>
            </a:r>
          </a:p>
          <a:p>
            <a:pPr lvl="3">
              <a:buFont typeface="Wingdings" panose="05000000000000000000" pitchFamily="2" charset="2"/>
              <a:buChar char="ü"/>
            </a:pPr>
            <a:endParaRPr lang="en-US" dirty="0"/>
          </a:p>
          <a:p>
            <a:pPr lvl="3">
              <a:buFont typeface="Wingdings" panose="05000000000000000000" pitchFamily="2" charset="2"/>
              <a:buChar char="ü"/>
            </a:pPr>
            <a:endParaRPr lang="en-US" dirty="0"/>
          </a:p>
          <a:p>
            <a:pPr lvl="3">
              <a:buFont typeface="Wingdings" panose="05000000000000000000" pitchFamily="2" charset="2"/>
              <a:buChar char="ü"/>
            </a:pPr>
            <a:r>
              <a:rPr lang="en-US" b="1" dirty="0"/>
              <a:t>Create the Component</a:t>
            </a:r>
            <a:r>
              <a:rPr lang="en-US" dirty="0"/>
              <a:t>: Call </a:t>
            </a:r>
            <a:r>
              <a:rPr lang="en-US" dirty="0" err="1"/>
              <a:t>createComponent</a:t>
            </a:r>
            <a:r>
              <a:rPr lang="en-US" dirty="0"/>
              <a:t>() on the container.</a:t>
            </a:r>
          </a:p>
        </p:txBody>
      </p:sp>
      <p:pic>
        <p:nvPicPr>
          <p:cNvPr id="9" name="Picture 8">
            <a:extLst>
              <a:ext uri="{FF2B5EF4-FFF2-40B4-BE49-F238E27FC236}">
                <a16:creationId xmlns:a16="http://schemas.microsoft.com/office/drawing/2014/main" id="{A7C3832B-FA41-C6B0-FCCE-DBAB341F47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9325" y="2919389"/>
            <a:ext cx="4020111" cy="33342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1" name="Picture 10">
            <a:extLst>
              <a:ext uri="{FF2B5EF4-FFF2-40B4-BE49-F238E27FC236}">
                <a16:creationId xmlns:a16="http://schemas.microsoft.com/office/drawing/2014/main" id="{1A38238B-662E-5FCA-3135-067A8D3AE1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66360" y="3838550"/>
            <a:ext cx="7373379" cy="35247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3" name="Picture 12">
            <a:extLst>
              <a:ext uri="{FF2B5EF4-FFF2-40B4-BE49-F238E27FC236}">
                <a16:creationId xmlns:a16="http://schemas.microsoft.com/office/drawing/2014/main" id="{A9B41BCA-A46C-9C08-7EFD-4A84644E45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66360" y="4776763"/>
            <a:ext cx="6439799" cy="26673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7214316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8EBEE-2E2F-11C9-541C-DEBD51E98D59}"/>
              </a:ext>
            </a:extLst>
          </p:cNvPr>
          <p:cNvSpPr>
            <a:spLocks noGrp="1"/>
          </p:cNvSpPr>
          <p:nvPr>
            <p:ph type="title"/>
          </p:nvPr>
        </p:nvSpPr>
        <p:spPr/>
        <p:txBody>
          <a:bodyPr/>
          <a:lstStyle/>
          <a:p>
            <a:r>
              <a:rPr lang="en-US" dirty="0"/>
              <a:t>Displaying Components Dynamically</a:t>
            </a:r>
          </a:p>
        </p:txBody>
      </p:sp>
      <p:sp>
        <p:nvSpPr>
          <p:cNvPr id="3" name="Content Placeholder 2">
            <a:extLst>
              <a:ext uri="{FF2B5EF4-FFF2-40B4-BE49-F238E27FC236}">
                <a16:creationId xmlns:a16="http://schemas.microsoft.com/office/drawing/2014/main" id="{8964720E-249A-9561-355D-A8B19AE1F347}"/>
              </a:ext>
            </a:extLst>
          </p:cNvPr>
          <p:cNvSpPr>
            <a:spLocks noGrp="1"/>
          </p:cNvSpPr>
          <p:nvPr>
            <p:ph idx="1"/>
          </p:nvPr>
        </p:nvSpPr>
        <p:spPr>
          <a:xfrm>
            <a:off x="612647" y="1400175"/>
            <a:ext cx="10653579" cy="5229225"/>
          </a:xfrm>
        </p:spPr>
        <p:txBody>
          <a:bodyPr/>
          <a:lstStyle/>
          <a:p>
            <a:pPr marL="571500" lvl="1" indent="-342900">
              <a:buFont typeface="+mj-lt"/>
              <a:buAutoNum type="arabicPeriod" startAt="3"/>
            </a:pPr>
            <a:r>
              <a:rPr lang="en-US" dirty="0"/>
              <a:t>Modern Features: Inputs and Outputs</a:t>
            </a:r>
          </a:p>
          <a:p>
            <a:pPr lvl="2">
              <a:buFont typeface="Wingdings" panose="05000000000000000000" pitchFamily="2" charset="2"/>
              <a:buChar char="Ø"/>
            </a:pPr>
            <a:r>
              <a:rPr lang="en-US" dirty="0"/>
              <a:t>Modern Angular (Version 20+) has streamlined how you handle data for dynamic components using the bindings property or specific setter methods. </a:t>
            </a:r>
          </a:p>
          <a:p>
            <a:pPr lvl="3">
              <a:buFont typeface="Wingdings" panose="05000000000000000000" pitchFamily="2" charset="2"/>
              <a:buChar char="ü"/>
            </a:pPr>
            <a:r>
              <a:rPr lang="en-US" b="1" dirty="0"/>
              <a:t>Passing Inputs</a:t>
            </a:r>
            <a:r>
              <a:rPr lang="en-US" dirty="0"/>
              <a:t>: Use </a:t>
            </a:r>
            <a:r>
              <a:rPr lang="en-US" dirty="0" err="1"/>
              <a:t>setInput</a:t>
            </a:r>
            <a:r>
              <a:rPr lang="en-US" dirty="0"/>
              <a:t> on the component reference or the bindings array in the configuration.</a:t>
            </a:r>
          </a:p>
          <a:p>
            <a:pPr lvl="3">
              <a:buFont typeface="Wingdings" panose="05000000000000000000" pitchFamily="2" charset="2"/>
              <a:buChar char="ü"/>
            </a:pPr>
            <a:endParaRPr lang="en-US" dirty="0"/>
          </a:p>
          <a:p>
            <a:pPr lvl="3">
              <a:buFont typeface="Wingdings" panose="05000000000000000000" pitchFamily="2" charset="2"/>
              <a:buChar char="ü"/>
            </a:pPr>
            <a:endParaRPr lang="en-US" dirty="0"/>
          </a:p>
          <a:p>
            <a:pPr lvl="3">
              <a:buFont typeface="Wingdings" panose="05000000000000000000" pitchFamily="2" charset="2"/>
              <a:buChar char="ü"/>
            </a:pPr>
            <a:endParaRPr lang="en-US" dirty="0"/>
          </a:p>
          <a:p>
            <a:pPr marL="685800" lvl="3" indent="0">
              <a:buNone/>
            </a:pPr>
            <a:endParaRPr lang="en-US" dirty="0"/>
          </a:p>
          <a:p>
            <a:pPr marL="685800" lvl="3" indent="0">
              <a:buNone/>
            </a:pPr>
            <a:endParaRPr lang="en-US" dirty="0"/>
          </a:p>
          <a:p>
            <a:pPr lvl="3">
              <a:buFont typeface="Wingdings" panose="05000000000000000000" pitchFamily="2" charset="2"/>
              <a:buChar char="ü"/>
            </a:pPr>
            <a:r>
              <a:rPr lang="en-US" b="1" dirty="0"/>
              <a:t>Handling Outputs</a:t>
            </a:r>
            <a:r>
              <a:rPr lang="en-US" dirty="0"/>
              <a:t>: Subscribe directly to the instance's EventEmitter.</a:t>
            </a:r>
          </a:p>
          <a:p>
            <a:pPr lvl="3">
              <a:buFont typeface="Wingdings" panose="05000000000000000000" pitchFamily="2" charset="2"/>
              <a:buChar char="ü"/>
            </a:pPr>
            <a:endParaRPr lang="en-US" dirty="0"/>
          </a:p>
          <a:p>
            <a:pPr lvl="3">
              <a:buFont typeface="Wingdings" panose="05000000000000000000" pitchFamily="2" charset="2"/>
              <a:buChar char="ü"/>
            </a:pPr>
            <a:endParaRPr lang="en-US" dirty="0"/>
          </a:p>
        </p:txBody>
      </p:sp>
      <p:pic>
        <p:nvPicPr>
          <p:cNvPr id="15" name="Picture 14">
            <a:extLst>
              <a:ext uri="{FF2B5EF4-FFF2-40B4-BE49-F238E27FC236}">
                <a16:creationId xmlns:a16="http://schemas.microsoft.com/office/drawing/2014/main" id="{14A0D616-0E2B-92CF-4AC3-502BB2DB6C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4206" y="2885999"/>
            <a:ext cx="5277587" cy="108600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7" name="Picture 16">
            <a:extLst>
              <a:ext uri="{FF2B5EF4-FFF2-40B4-BE49-F238E27FC236}">
                <a16:creationId xmlns:a16="http://schemas.microsoft.com/office/drawing/2014/main" id="{C6414AFE-23E5-D2C3-2E19-C551543BEF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9470" y="4894973"/>
            <a:ext cx="4715533" cy="59063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6708908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8EBEE-2E2F-11C9-541C-DEBD51E98D59}"/>
              </a:ext>
            </a:extLst>
          </p:cNvPr>
          <p:cNvSpPr>
            <a:spLocks noGrp="1"/>
          </p:cNvSpPr>
          <p:nvPr>
            <p:ph type="title"/>
          </p:nvPr>
        </p:nvSpPr>
        <p:spPr/>
        <p:txBody>
          <a:bodyPr/>
          <a:lstStyle/>
          <a:p>
            <a:r>
              <a:rPr lang="en-US" dirty="0"/>
              <a:t>Displaying Components Dynamically</a:t>
            </a:r>
          </a:p>
        </p:txBody>
      </p:sp>
      <p:sp>
        <p:nvSpPr>
          <p:cNvPr id="3" name="Content Placeholder 2">
            <a:extLst>
              <a:ext uri="{FF2B5EF4-FFF2-40B4-BE49-F238E27FC236}">
                <a16:creationId xmlns:a16="http://schemas.microsoft.com/office/drawing/2014/main" id="{8964720E-249A-9561-355D-A8B19AE1F347}"/>
              </a:ext>
            </a:extLst>
          </p:cNvPr>
          <p:cNvSpPr>
            <a:spLocks noGrp="1"/>
          </p:cNvSpPr>
          <p:nvPr>
            <p:ph idx="1"/>
          </p:nvPr>
        </p:nvSpPr>
        <p:spPr>
          <a:xfrm>
            <a:off x="612647" y="1400175"/>
            <a:ext cx="10653579" cy="5229225"/>
          </a:xfrm>
        </p:spPr>
        <p:txBody>
          <a:bodyPr/>
          <a:lstStyle/>
          <a:p>
            <a:r>
              <a:rPr lang="en-US" dirty="0"/>
              <a:t>Comparison Summary</a:t>
            </a:r>
          </a:p>
          <a:p>
            <a:pPr lvl="3">
              <a:buFont typeface="Wingdings" panose="05000000000000000000" pitchFamily="2" charset="2"/>
              <a:buChar char="ü"/>
            </a:pPr>
            <a:endParaRPr lang="en-US" dirty="0"/>
          </a:p>
        </p:txBody>
      </p:sp>
      <p:pic>
        <p:nvPicPr>
          <p:cNvPr id="19" name="Picture 18">
            <a:extLst>
              <a:ext uri="{FF2B5EF4-FFF2-40B4-BE49-F238E27FC236}">
                <a16:creationId xmlns:a16="http://schemas.microsoft.com/office/drawing/2014/main" id="{AB496FA8-9F35-CB06-64D2-315E0A2131A7}"/>
              </a:ext>
            </a:extLst>
          </p:cNvPr>
          <p:cNvPicPr>
            <a:picLocks noChangeAspect="1"/>
          </p:cNvPicPr>
          <p:nvPr/>
        </p:nvPicPr>
        <p:blipFill>
          <a:blip r:embed="rId2"/>
          <a:srcRect t="13885"/>
          <a:stretch>
            <a:fillRect/>
          </a:stretch>
        </p:blipFill>
        <p:spPr>
          <a:xfrm>
            <a:off x="1301696" y="1892115"/>
            <a:ext cx="8911687" cy="4245344"/>
          </a:xfrm>
          <a:prstGeom prst="rect">
            <a:avLst/>
          </a:prstGeom>
        </p:spPr>
      </p:pic>
    </p:spTree>
    <p:extLst>
      <p:ext uri="{BB962C8B-B14F-4D97-AF65-F5344CB8AC3E}">
        <p14:creationId xmlns:p14="http://schemas.microsoft.com/office/powerpoint/2010/main" val="12385941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F4843-F838-1749-0E5B-CBEF21544214}"/>
              </a:ext>
            </a:extLst>
          </p:cNvPr>
          <p:cNvSpPr>
            <a:spLocks noGrp="1"/>
          </p:cNvSpPr>
          <p:nvPr>
            <p:ph type="title"/>
          </p:nvPr>
        </p:nvSpPr>
        <p:spPr/>
        <p:txBody>
          <a:bodyPr/>
          <a:lstStyle/>
          <a:p>
            <a:r>
              <a:rPr lang="en-US" dirty="0"/>
              <a:t>Implementing SPA Using Angular Router</a:t>
            </a:r>
          </a:p>
        </p:txBody>
      </p:sp>
      <p:sp>
        <p:nvSpPr>
          <p:cNvPr id="3" name="Content Placeholder 2">
            <a:extLst>
              <a:ext uri="{FF2B5EF4-FFF2-40B4-BE49-F238E27FC236}">
                <a16:creationId xmlns:a16="http://schemas.microsoft.com/office/drawing/2014/main" id="{6AFABF68-5C3A-CAD7-3C2C-F4327162CE7D}"/>
              </a:ext>
            </a:extLst>
          </p:cNvPr>
          <p:cNvSpPr>
            <a:spLocks noGrp="1"/>
          </p:cNvSpPr>
          <p:nvPr>
            <p:ph idx="1"/>
          </p:nvPr>
        </p:nvSpPr>
        <p:spPr>
          <a:xfrm>
            <a:off x="612647" y="1715532"/>
            <a:ext cx="10653579" cy="4913868"/>
          </a:xfrm>
        </p:spPr>
        <p:txBody>
          <a:bodyPr/>
          <a:lstStyle/>
          <a:p>
            <a:r>
              <a:rPr lang="en-US" dirty="0"/>
              <a:t>Implementing a Single Page Application (SPA) in Angular 21 leverages a modern standalone architecture. In this version, the focus is on a lightweight setup using provideRouter rather than the traditional </a:t>
            </a:r>
            <a:r>
              <a:rPr lang="en-US" dirty="0" err="1"/>
              <a:t>RouterModule</a:t>
            </a:r>
            <a:r>
              <a:rPr lang="en-US" dirty="0"/>
              <a:t>.</a:t>
            </a:r>
          </a:p>
          <a:p>
            <a:pPr marL="571500" lvl="1" indent="-342900">
              <a:buFont typeface="+mj-lt"/>
              <a:buAutoNum type="arabicPeriod"/>
            </a:pPr>
            <a:r>
              <a:rPr lang="en-US" dirty="0"/>
              <a:t>Define Your Routes</a:t>
            </a:r>
          </a:p>
          <a:p>
            <a:pPr lvl="2">
              <a:buFont typeface="Wingdings" panose="05000000000000000000" pitchFamily="2" charset="2"/>
              <a:buChar char="Ø"/>
            </a:pPr>
            <a:r>
              <a:rPr lang="en-US" dirty="0"/>
              <a:t>Create a dedicated file, typically </a:t>
            </a:r>
            <a:r>
              <a:rPr lang="en-US" dirty="0" err="1"/>
              <a:t>app.routes.ts</a:t>
            </a:r>
            <a:r>
              <a:rPr lang="en-US" dirty="0"/>
              <a:t>, to define the mapping between URL paths and your standalone components.</a:t>
            </a:r>
          </a:p>
          <a:p>
            <a:pPr lvl="1">
              <a:buFont typeface="Wingdings" panose="05000000000000000000" pitchFamily="2" charset="2"/>
              <a:buChar char="Ø"/>
            </a:pPr>
            <a:endParaRPr lang="en-US" dirty="0"/>
          </a:p>
        </p:txBody>
      </p:sp>
      <p:pic>
        <p:nvPicPr>
          <p:cNvPr id="5" name="Picture 4">
            <a:extLst>
              <a:ext uri="{FF2B5EF4-FFF2-40B4-BE49-F238E27FC236}">
                <a16:creationId xmlns:a16="http://schemas.microsoft.com/office/drawing/2014/main" id="{416237EC-9068-6E44-BD3D-D21DCB5868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86365" y="3714530"/>
            <a:ext cx="5915851" cy="19910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9775464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F4843-F838-1749-0E5B-CBEF21544214}"/>
              </a:ext>
            </a:extLst>
          </p:cNvPr>
          <p:cNvSpPr>
            <a:spLocks noGrp="1"/>
          </p:cNvSpPr>
          <p:nvPr>
            <p:ph type="title"/>
          </p:nvPr>
        </p:nvSpPr>
        <p:spPr/>
        <p:txBody>
          <a:bodyPr/>
          <a:lstStyle/>
          <a:p>
            <a:r>
              <a:rPr lang="en-US" dirty="0"/>
              <a:t>Implementing SPA Using Angular Router</a:t>
            </a:r>
          </a:p>
        </p:txBody>
      </p:sp>
      <p:sp>
        <p:nvSpPr>
          <p:cNvPr id="3" name="Content Placeholder 2">
            <a:extLst>
              <a:ext uri="{FF2B5EF4-FFF2-40B4-BE49-F238E27FC236}">
                <a16:creationId xmlns:a16="http://schemas.microsoft.com/office/drawing/2014/main" id="{6AFABF68-5C3A-CAD7-3C2C-F4327162CE7D}"/>
              </a:ext>
            </a:extLst>
          </p:cNvPr>
          <p:cNvSpPr>
            <a:spLocks noGrp="1"/>
          </p:cNvSpPr>
          <p:nvPr>
            <p:ph idx="1"/>
          </p:nvPr>
        </p:nvSpPr>
        <p:spPr/>
        <p:txBody>
          <a:bodyPr/>
          <a:lstStyle/>
          <a:p>
            <a:pPr marL="571500" lvl="1" indent="-342900">
              <a:buFont typeface="+mj-lt"/>
              <a:buAutoNum type="arabicPeriod" startAt="2"/>
            </a:pPr>
            <a:r>
              <a:rPr lang="en-US" dirty="0"/>
              <a:t>Configure the Router Provider</a:t>
            </a:r>
          </a:p>
          <a:p>
            <a:pPr lvl="2">
              <a:buFont typeface="Wingdings" panose="05000000000000000000" pitchFamily="2" charset="2"/>
              <a:buChar char="Ø"/>
            </a:pPr>
            <a:r>
              <a:rPr lang="en-US" dirty="0"/>
              <a:t>In Angular 21, you register the router within the </a:t>
            </a:r>
            <a:r>
              <a:rPr lang="en-US" dirty="0" err="1"/>
              <a:t>app.config.ts</a:t>
            </a:r>
            <a:r>
              <a:rPr lang="en-US" dirty="0"/>
              <a:t> file using the provideRouter function. This makes the routing service available globally without needing a Module file.</a:t>
            </a:r>
          </a:p>
          <a:p>
            <a:pPr lvl="1">
              <a:buFont typeface="Wingdings" panose="05000000000000000000" pitchFamily="2" charset="2"/>
              <a:buChar char="Ø"/>
            </a:pPr>
            <a:endParaRPr lang="en-US" dirty="0"/>
          </a:p>
        </p:txBody>
      </p:sp>
      <p:pic>
        <p:nvPicPr>
          <p:cNvPr id="5" name="Picture 4">
            <a:extLst>
              <a:ext uri="{FF2B5EF4-FFF2-40B4-BE49-F238E27FC236}">
                <a16:creationId xmlns:a16="http://schemas.microsoft.com/office/drawing/2014/main" id="{D8564A19-39D1-5167-DB1D-5952C05CDD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9575" y="2978839"/>
            <a:ext cx="5001323" cy="206721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4197820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F4843-F838-1749-0E5B-CBEF21544214}"/>
              </a:ext>
            </a:extLst>
          </p:cNvPr>
          <p:cNvSpPr>
            <a:spLocks noGrp="1"/>
          </p:cNvSpPr>
          <p:nvPr>
            <p:ph type="title"/>
          </p:nvPr>
        </p:nvSpPr>
        <p:spPr/>
        <p:txBody>
          <a:bodyPr/>
          <a:lstStyle/>
          <a:p>
            <a:r>
              <a:rPr lang="en-US" dirty="0"/>
              <a:t>Implementing SPA Using Angular Router</a:t>
            </a:r>
          </a:p>
        </p:txBody>
      </p:sp>
      <p:sp>
        <p:nvSpPr>
          <p:cNvPr id="3" name="Content Placeholder 2">
            <a:extLst>
              <a:ext uri="{FF2B5EF4-FFF2-40B4-BE49-F238E27FC236}">
                <a16:creationId xmlns:a16="http://schemas.microsoft.com/office/drawing/2014/main" id="{6AFABF68-5C3A-CAD7-3C2C-F4327162CE7D}"/>
              </a:ext>
            </a:extLst>
          </p:cNvPr>
          <p:cNvSpPr>
            <a:spLocks noGrp="1"/>
          </p:cNvSpPr>
          <p:nvPr>
            <p:ph idx="1"/>
          </p:nvPr>
        </p:nvSpPr>
        <p:spPr>
          <a:xfrm>
            <a:off x="612647" y="1715531"/>
            <a:ext cx="10653579" cy="4956731"/>
          </a:xfrm>
        </p:spPr>
        <p:txBody>
          <a:bodyPr>
            <a:normAutofit/>
          </a:bodyPr>
          <a:lstStyle/>
          <a:p>
            <a:pPr marL="571500" lvl="1" indent="-342900">
              <a:buFont typeface="+mj-lt"/>
              <a:buAutoNum type="arabicPeriod" startAt="3"/>
            </a:pPr>
            <a:r>
              <a:rPr lang="en-US" dirty="0"/>
              <a:t>Add the Router Outlet</a:t>
            </a:r>
          </a:p>
          <a:p>
            <a:pPr lvl="2">
              <a:buFont typeface="Wingdings" panose="05000000000000000000" pitchFamily="2" charset="2"/>
              <a:buChar char="Ø"/>
            </a:pPr>
            <a:r>
              <a:rPr lang="en-US" dirty="0"/>
              <a:t>The &lt;router-outlet&gt; directive acts as a placeholder in your main template (usually app.component.html). Angular dynamically injects the component corresponding to the current URL into this spot</a:t>
            </a:r>
          </a:p>
          <a:p>
            <a:pPr lvl="2">
              <a:buFont typeface="Wingdings" panose="05000000000000000000" pitchFamily="2" charset="2"/>
              <a:buChar char="Ø"/>
            </a:pPr>
            <a:endParaRPr lang="en-US" dirty="0"/>
          </a:p>
          <a:p>
            <a:pPr marL="571500" lvl="1" indent="-342900">
              <a:buFont typeface="+mj-lt"/>
              <a:buAutoNum type="arabicPeriod" startAt="3"/>
            </a:pPr>
            <a:endParaRPr lang="en-US" dirty="0"/>
          </a:p>
          <a:p>
            <a:pPr marL="571500" lvl="1" indent="-342900">
              <a:buFont typeface="+mj-lt"/>
              <a:buAutoNum type="arabicPeriod" startAt="3"/>
            </a:pPr>
            <a:endParaRPr lang="en-US" dirty="0"/>
          </a:p>
          <a:p>
            <a:pPr marL="571500" lvl="1" indent="-342900">
              <a:buFont typeface="+mj-lt"/>
              <a:buAutoNum type="arabicPeriod" startAt="3"/>
            </a:pPr>
            <a:endParaRPr lang="en-US" dirty="0"/>
          </a:p>
          <a:p>
            <a:pPr marL="571500" lvl="1" indent="-342900">
              <a:buFont typeface="+mj-lt"/>
              <a:buAutoNum type="arabicPeriod" startAt="3"/>
            </a:pPr>
            <a:endParaRPr lang="en-US" dirty="0"/>
          </a:p>
          <a:p>
            <a:pPr marL="571500" lvl="1" indent="-342900">
              <a:buFont typeface="+mj-lt"/>
              <a:buAutoNum type="arabicPeriod" startAt="3"/>
            </a:pPr>
            <a:r>
              <a:rPr lang="en-US" dirty="0"/>
              <a:t>Enable Navigation</a:t>
            </a:r>
          </a:p>
          <a:p>
            <a:pPr lvl="2">
              <a:buFont typeface="Wingdings" panose="05000000000000000000" pitchFamily="2" charset="2"/>
              <a:buChar char="Ø"/>
            </a:pPr>
            <a:r>
              <a:rPr lang="en-US" dirty="0"/>
              <a:t>To prevent full page refreshes—the hallmark of an SPA—always use the </a:t>
            </a:r>
            <a:r>
              <a:rPr lang="en-US" dirty="0" err="1"/>
              <a:t>routerLink</a:t>
            </a:r>
            <a:r>
              <a:rPr lang="en-US" dirty="0"/>
              <a:t> directive instead of standard </a:t>
            </a:r>
            <a:r>
              <a:rPr lang="en-US" dirty="0" err="1"/>
              <a:t>href</a:t>
            </a:r>
            <a:r>
              <a:rPr lang="en-US" dirty="0"/>
              <a:t> attributes.</a:t>
            </a:r>
          </a:p>
          <a:p>
            <a:pPr lvl="3">
              <a:buFont typeface="Wingdings" panose="05000000000000000000" pitchFamily="2" charset="2"/>
              <a:buChar char="ü"/>
            </a:pPr>
            <a:r>
              <a:rPr lang="en-US" b="1" dirty="0"/>
              <a:t>Directives to Import</a:t>
            </a:r>
            <a:r>
              <a:rPr lang="en-US" dirty="0"/>
              <a:t>: Ensure </a:t>
            </a:r>
            <a:r>
              <a:rPr lang="en-US" dirty="0" err="1"/>
              <a:t>RouterOutlet</a:t>
            </a:r>
            <a:r>
              <a:rPr lang="en-US" dirty="0"/>
              <a:t> and </a:t>
            </a:r>
            <a:r>
              <a:rPr lang="en-US" dirty="0" err="1"/>
              <a:t>RouterLink</a:t>
            </a:r>
            <a:r>
              <a:rPr lang="en-US" dirty="0"/>
              <a:t> are included in the imports array of your standalone </a:t>
            </a:r>
            <a:r>
              <a:rPr lang="en-US" dirty="0" err="1"/>
              <a:t>AppComponent</a:t>
            </a:r>
            <a:r>
              <a:rPr lang="en-US" dirty="0"/>
              <a:t>.</a:t>
            </a:r>
          </a:p>
          <a:p>
            <a:pPr lvl="2">
              <a:buFont typeface="Wingdings" panose="05000000000000000000" pitchFamily="2" charset="2"/>
              <a:buChar char="Ø"/>
            </a:pPr>
            <a:endParaRPr lang="en-US" dirty="0"/>
          </a:p>
          <a:p>
            <a:pPr lvl="2">
              <a:buFont typeface="Wingdings" panose="05000000000000000000" pitchFamily="2" charset="2"/>
              <a:buChar char="Ø"/>
            </a:pPr>
            <a:endParaRPr lang="en-US" dirty="0"/>
          </a:p>
          <a:p>
            <a:pPr lvl="2">
              <a:buFont typeface="Wingdings" panose="05000000000000000000" pitchFamily="2" charset="2"/>
              <a:buChar char="Ø"/>
            </a:pPr>
            <a:endParaRPr lang="en-US" dirty="0"/>
          </a:p>
        </p:txBody>
      </p:sp>
      <p:pic>
        <p:nvPicPr>
          <p:cNvPr id="7" name="Picture 6">
            <a:extLst>
              <a:ext uri="{FF2B5EF4-FFF2-40B4-BE49-F238E27FC236}">
                <a16:creationId xmlns:a16="http://schemas.microsoft.com/office/drawing/2014/main" id="{FE6E6421-4293-C98C-47C5-BE5D9B084F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2240" y="2819602"/>
            <a:ext cx="6925642" cy="174331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0653995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F4843-F838-1749-0E5B-CBEF21544214}"/>
              </a:ext>
            </a:extLst>
          </p:cNvPr>
          <p:cNvSpPr>
            <a:spLocks noGrp="1"/>
          </p:cNvSpPr>
          <p:nvPr>
            <p:ph type="title"/>
          </p:nvPr>
        </p:nvSpPr>
        <p:spPr/>
        <p:txBody>
          <a:bodyPr/>
          <a:lstStyle/>
          <a:p>
            <a:r>
              <a:rPr lang="en-US" dirty="0"/>
              <a:t>Implementing SPA Using Angular Router</a:t>
            </a:r>
          </a:p>
        </p:txBody>
      </p:sp>
      <p:sp>
        <p:nvSpPr>
          <p:cNvPr id="3" name="Content Placeholder 2">
            <a:extLst>
              <a:ext uri="{FF2B5EF4-FFF2-40B4-BE49-F238E27FC236}">
                <a16:creationId xmlns:a16="http://schemas.microsoft.com/office/drawing/2014/main" id="{6AFABF68-5C3A-CAD7-3C2C-F4327162CE7D}"/>
              </a:ext>
            </a:extLst>
          </p:cNvPr>
          <p:cNvSpPr>
            <a:spLocks noGrp="1"/>
          </p:cNvSpPr>
          <p:nvPr>
            <p:ph idx="1"/>
          </p:nvPr>
        </p:nvSpPr>
        <p:spPr/>
        <p:txBody>
          <a:bodyPr/>
          <a:lstStyle/>
          <a:p>
            <a:r>
              <a:rPr lang="en-US" dirty="0"/>
              <a:t>Key Features in Angular 21</a:t>
            </a:r>
          </a:p>
          <a:p>
            <a:pPr lvl="1"/>
            <a:r>
              <a:rPr lang="en-US" b="1" dirty="0"/>
              <a:t>Standalone by Default</a:t>
            </a:r>
            <a:r>
              <a:rPr lang="en-US" dirty="0"/>
              <a:t>: No </a:t>
            </a:r>
            <a:r>
              <a:rPr lang="en-US" dirty="0" err="1"/>
              <a:t>AppRoutingModule</a:t>
            </a:r>
            <a:r>
              <a:rPr lang="en-US" dirty="0"/>
              <a:t> is required; everything is handled via provideRouter().</a:t>
            </a:r>
          </a:p>
          <a:p>
            <a:pPr lvl="1"/>
            <a:r>
              <a:rPr lang="en-US" b="1" dirty="0"/>
              <a:t>Performance</a:t>
            </a:r>
            <a:r>
              <a:rPr lang="en-US" dirty="0"/>
              <a:t>: Use </a:t>
            </a:r>
            <a:r>
              <a:rPr lang="en-US" dirty="0" err="1"/>
              <a:t>loadComponent</a:t>
            </a:r>
            <a:r>
              <a:rPr lang="en-US" dirty="0"/>
              <a:t> for </a:t>
            </a:r>
            <a:r>
              <a:rPr lang="en-US" b="1" dirty="0"/>
              <a:t>Lazy Loading</a:t>
            </a:r>
            <a:r>
              <a:rPr lang="en-US" dirty="0"/>
              <a:t>, which ensures only the code for the active route is downloaded, speeding up initial load times.</a:t>
            </a:r>
          </a:p>
          <a:p>
            <a:pPr lvl="1"/>
            <a:r>
              <a:rPr lang="en-US" b="1" dirty="0"/>
              <a:t>Signals Integration</a:t>
            </a:r>
            <a:r>
              <a:rPr lang="en-US" dirty="0"/>
              <a:t>: Navigation events can be easily tracked or reacted to using </a:t>
            </a:r>
            <a:r>
              <a:rPr lang="en-US" dirty="0" err="1"/>
              <a:t>Angular's</a:t>
            </a:r>
            <a:r>
              <a:rPr lang="en-US" dirty="0"/>
              <a:t> new Signals API for more reactive UI updates.</a:t>
            </a:r>
          </a:p>
        </p:txBody>
      </p:sp>
    </p:spTree>
    <p:extLst>
      <p:ext uri="{BB962C8B-B14F-4D97-AF65-F5344CB8AC3E}">
        <p14:creationId xmlns:p14="http://schemas.microsoft.com/office/powerpoint/2010/main" val="3545372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A42E3-80AD-B38D-71CB-4DEDAEDCC5A0}"/>
              </a:ext>
            </a:extLst>
          </p:cNvPr>
          <p:cNvSpPr>
            <a:spLocks noGrp="1"/>
          </p:cNvSpPr>
          <p:nvPr>
            <p:ph type="title"/>
          </p:nvPr>
        </p:nvSpPr>
        <p:spPr/>
        <p:txBody>
          <a:bodyPr/>
          <a:lstStyle/>
          <a:p>
            <a:r>
              <a:rPr lang="en-US" dirty="0"/>
              <a:t>What Is a Single Page Application (SPA)?</a:t>
            </a:r>
          </a:p>
        </p:txBody>
      </p:sp>
      <p:sp>
        <p:nvSpPr>
          <p:cNvPr id="3" name="Content Placeholder 2">
            <a:extLst>
              <a:ext uri="{FF2B5EF4-FFF2-40B4-BE49-F238E27FC236}">
                <a16:creationId xmlns:a16="http://schemas.microsoft.com/office/drawing/2014/main" id="{740ECD75-6B8A-FEF4-0658-980108E71940}"/>
              </a:ext>
            </a:extLst>
          </p:cNvPr>
          <p:cNvSpPr>
            <a:spLocks noGrp="1"/>
          </p:cNvSpPr>
          <p:nvPr>
            <p:ph idx="1"/>
          </p:nvPr>
        </p:nvSpPr>
        <p:spPr/>
        <p:txBody>
          <a:bodyPr/>
          <a:lstStyle/>
          <a:p>
            <a:r>
              <a:rPr lang="en-US" dirty="0"/>
              <a:t>Key Characteristics</a:t>
            </a:r>
          </a:p>
          <a:p>
            <a:pPr lvl="1"/>
            <a:r>
              <a:rPr lang="en-US" b="1" dirty="0"/>
              <a:t>No Full Page Reloads:</a:t>
            </a:r>
            <a:r>
              <a:rPr lang="en-US" dirty="0"/>
              <a:t> Navigation and interactions happen instantly without the browser's "refresh" trigger or a blank screen between views.</a:t>
            </a:r>
          </a:p>
          <a:p>
            <a:pPr lvl="1"/>
            <a:r>
              <a:rPr lang="en-US" b="1" dirty="0"/>
              <a:t>Client-Side Rendering (CSR):</a:t>
            </a:r>
            <a:r>
              <a:rPr lang="en-US" dirty="0"/>
              <a:t> Most of the rendering logic is moved from the server to the browser. The server typically sends raw data (often in JSON format) which the browser then uses to update the display.</a:t>
            </a:r>
          </a:p>
          <a:p>
            <a:pPr lvl="1"/>
            <a:r>
              <a:rPr lang="en-US" b="1" dirty="0"/>
              <a:t>Fluid User Experience:</a:t>
            </a:r>
            <a:r>
              <a:rPr lang="en-US" dirty="0"/>
              <a:t> By avoiding page reloads, SPAs provide a smooth, responsive feel like a desktop or native mobile application.</a:t>
            </a:r>
          </a:p>
          <a:p>
            <a:pPr lvl="1"/>
            <a:r>
              <a:rPr lang="en-US" b="1" dirty="0"/>
              <a:t>Upfront Loading:</a:t>
            </a:r>
            <a:r>
              <a:rPr lang="en-US" dirty="0"/>
              <a:t> All necessary HTML, CSS, and JavaScript code is often retrieved in a single initial load, or smaller chunks are loaded as needed. </a:t>
            </a:r>
          </a:p>
        </p:txBody>
      </p:sp>
    </p:spTree>
    <p:extLst>
      <p:ext uri="{BB962C8B-B14F-4D97-AF65-F5344CB8AC3E}">
        <p14:creationId xmlns:p14="http://schemas.microsoft.com/office/powerpoint/2010/main" val="2726135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A42E3-80AD-B38D-71CB-4DEDAEDCC5A0}"/>
              </a:ext>
            </a:extLst>
          </p:cNvPr>
          <p:cNvSpPr>
            <a:spLocks noGrp="1"/>
          </p:cNvSpPr>
          <p:nvPr>
            <p:ph type="title"/>
          </p:nvPr>
        </p:nvSpPr>
        <p:spPr/>
        <p:txBody>
          <a:bodyPr/>
          <a:lstStyle/>
          <a:p>
            <a:r>
              <a:rPr lang="en-US" dirty="0"/>
              <a:t>What Is a Single Page Application (SPA)?</a:t>
            </a:r>
          </a:p>
        </p:txBody>
      </p:sp>
      <p:sp>
        <p:nvSpPr>
          <p:cNvPr id="3" name="Content Placeholder 2">
            <a:extLst>
              <a:ext uri="{FF2B5EF4-FFF2-40B4-BE49-F238E27FC236}">
                <a16:creationId xmlns:a16="http://schemas.microsoft.com/office/drawing/2014/main" id="{740ECD75-6B8A-FEF4-0658-980108E71940}"/>
              </a:ext>
            </a:extLst>
          </p:cNvPr>
          <p:cNvSpPr>
            <a:spLocks noGrp="1"/>
          </p:cNvSpPr>
          <p:nvPr>
            <p:ph idx="1"/>
          </p:nvPr>
        </p:nvSpPr>
        <p:spPr/>
        <p:txBody>
          <a:bodyPr/>
          <a:lstStyle/>
          <a:p>
            <a:r>
              <a:rPr lang="en-US" dirty="0"/>
              <a:t>You likely use SPAs every day without realizing it:</a:t>
            </a:r>
          </a:p>
          <a:p>
            <a:pPr lvl="1"/>
            <a:r>
              <a:rPr lang="en-US" b="1" dirty="0"/>
              <a:t>Gmail:</a:t>
            </a:r>
            <a:r>
              <a:rPr lang="en-US" dirty="0"/>
              <a:t> Navigation between your inbox, sent mail, and individual messages occurs without a full- page refresh.</a:t>
            </a:r>
          </a:p>
          <a:p>
            <a:pPr lvl="1"/>
            <a:r>
              <a:rPr lang="en-US" b="1" dirty="0"/>
              <a:t>Social Media:</a:t>
            </a:r>
            <a:r>
              <a:rPr lang="en-US" dirty="0"/>
              <a:t> Sites like Facebook, Twitter/X, and Instagram use SPA technology to keep feeds updated seamlessly.</a:t>
            </a:r>
          </a:p>
          <a:p>
            <a:pPr lvl="1"/>
            <a:r>
              <a:rPr lang="en-US" b="1" dirty="0"/>
              <a:t>Entertainment:</a:t>
            </a:r>
            <a:r>
              <a:rPr lang="en-US" dirty="0"/>
              <a:t> Netflix and Spotify load new content dynamically as you browse their libraries.</a:t>
            </a:r>
          </a:p>
          <a:p>
            <a:pPr lvl="1"/>
            <a:r>
              <a:rPr lang="en-US" b="1" dirty="0"/>
              <a:t>Productivity Tools:</a:t>
            </a:r>
            <a:r>
              <a:rPr lang="en-US" dirty="0"/>
              <a:t> Google Maps, Trello, and Slack rely on SPAs for real-time responsiveness </a:t>
            </a:r>
          </a:p>
        </p:txBody>
      </p:sp>
    </p:spTree>
    <p:extLst>
      <p:ext uri="{BB962C8B-B14F-4D97-AF65-F5344CB8AC3E}">
        <p14:creationId xmlns:p14="http://schemas.microsoft.com/office/powerpoint/2010/main" val="2032839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A42E3-80AD-B38D-71CB-4DEDAEDCC5A0}"/>
              </a:ext>
            </a:extLst>
          </p:cNvPr>
          <p:cNvSpPr>
            <a:spLocks noGrp="1"/>
          </p:cNvSpPr>
          <p:nvPr>
            <p:ph type="title"/>
          </p:nvPr>
        </p:nvSpPr>
        <p:spPr/>
        <p:txBody>
          <a:bodyPr/>
          <a:lstStyle/>
          <a:p>
            <a:r>
              <a:rPr lang="en-US" dirty="0"/>
              <a:t>What Is a Single Page Application (SPA)?</a:t>
            </a:r>
          </a:p>
        </p:txBody>
      </p:sp>
      <p:sp>
        <p:nvSpPr>
          <p:cNvPr id="3" name="Content Placeholder 2">
            <a:extLst>
              <a:ext uri="{FF2B5EF4-FFF2-40B4-BE49-F238E27FC236}">
                <a16:creationId xmlns:a16="http://schemas.microsoft.com/office/drawing/2014/main" id="{740ECD75-6B8A-FEF4-0658-980108E71940}"/>
              </a:ext>
            </a:extLst>
          </p:cNvPr>
          <p:cNvSpPr>
            <a:spLocks noGrp="1"/>
          </p:cNvSpPr>
          <p:nvPr>
            <p:ph idx="1"/>
          </p:nvPr>
        </p:nvSpPr>
        <p:spPr/>
        <p:txBody>
          <a:bodyPr/>
          <a:lstStyle/>
          <a:p>
            <a:r>
              <a:rPr lang="en-US" dirty="0"/>
              <a:t>Few Driving factors:</a:t>
            </a:r>
          </a:p>
          <a:p>
            <a:pPr lvl="1"/>
            <a:r>
              <a:rPr lang="en-US" dirty="0"/>
              <a:t>Software as A Service</a:t>
            </a:r>
          </a:p>
          <a:p>
            <a:pPr lvl="1"/>
            <a:r>
              <a:rPr lang="en-US" dirty="0"/>
              <a:t>Online games </a:t>
            </a:r>
          </a:p>
        </p:txBody>
      </p:sp>
    </p:spTree>
    <p:extLst>
      <p:ext uri="{BB962C8B-B14F-4D97-AF65-F5344CB8AC3E}">
        <p14:creationId xmlns:p14="http://schemas.microsoft.com/office/powerpoint/2010/main" val="1895049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55C4D-1E8C-4B28-A303-D7FA6982A5AD}"/>
              </a:ext>
            </a:extLst>
          </p:cNvPr>
          <p:cNvSpPr>
            <a:spLocks noGrp="1"/>
          </p:cNvSpPr>
          <p:nvPr>
            <p:ph type="title"/>
          </p:nvPr>
        </p:nvSpPr>
        <p:spPr/>
        <p:txBody>
          <a:bodyPr/>
          <a:lstStyle/>
          <a:p>
            <a:r>
              <a:rPr lang="en-US" dirty="0"/>
              <a:t>SPA Workflow</a:t>
            </a:r>
          </a:p>
        </p:txBody>
      </p:sp>
      <p:sp>
        <p:nvSpPr>
          <p:cNvPr id="3" name="Content Placeholder 2">
            <a:extLst>
              <a:ext uri="{FF2B5EF4-FFF2-40B4-BE49-F238E27FC236}">
                <a16:creationId xmlns:a16="http://schemas.microsoft.com/office/drawing/2014/main" id="{30558FC4-FB60-C570-29FA-0130B2BB20BE}"/>
              </a:ext>
            </a:extLst>
          </p:cNvPr>
          <p:cNvSpPr>
            <a:spLocks noGrp="1"/>
          </p:cNvSpPr>
          <p:nvPr>
            <p:ph idx="1"/>
          </p:nvPr>
        </p:nvSpPr>
        <p:spPr/>
        <p:txBody>
          <a:bodyPr/>
          <a:lstStyle/>
          <a:p>
            <a:r>
              <a:rPr lang="en-US" dirty="0"/>
              <a:t>loading a single HTML page and dynamically updating content via JavaScript without reloading the entire page</a:t>
            </a:r>
          </a:p>
          <a:p>
            <a:r>
              <a:rPr lang="en-US" dirty="0"/>
              <a:t>Key Stages of an SPA Workflow</a:t>
            </a:r>
          </a:p>
          <a:p>
            <a:pPr lvl="1"/>
            <a:r>
              <a:rPr lang="en-US" b="1" dirty="0"/>
              <a:t>Initial Request:</a:t>
            </a:r>
            <a:r>
              <a:rPr lang="en-US" dirty="0"/>
              <a:t> The user navigates to the URL, and the server sends a single HTML page along with necessary CSS and JavaScript files.</a:t>
            </a:r>
          </a:p>
          <a:p>
            <a:pPr lvl="1"/>
            <a:r>
              <a:rPr lang="en-US" b="1" dirty="0"/>
              <a:t>Initial Load:</a:t>
            </a:r>
            <a:r>
              <a:rPr lang="en-US" dirty="0"/>
              <a:t> The browser loads the app shell, which remains static.</a:t>
            </a:r>
          </a:p>
          <a:p>
            <a:pPr lvl="1"/>
            <a:r>
              <a:rPr lang="en-US" b="1" dirty="0"/>
              <a:t>Navigation &amp; Routing:</a:t>
            </a:r>
            <a:r>
              <a:rPr lang="en-US" dirty="0"/>
              <a:t> When a user interacts with the app (e.g., clicking a link), the SPA's client-side router handles navigation, preventing a full page reload.</a:t>
            </a:r>
          </a:p>
          <a:p>
            <a:pPr lvl="1"/>
            <a:r>
              <a:rPr lang="en-US" b="1" dirty="0"/>
              <a:t>Data Fetching (API Calls):</a:t>
            </a:r>
            <a:r>
              <a:rPr lang="en-US" dirty="0"/>
              <a:t> The application uses APIs (via Fetch or AJAX) to request only the necessary data (often in JSON format) from the server.</a:t>
            </a:r>
          </a:p>
          <a:p>
            <a:pPr lvl="1"/>
            <a:r>
              <a:rPr lang="en-US" b="1" dirty="0"/>
              <a:t>Dynamic Updating (Rendering):</a:t>
            </a:r>
            <a:r>
              <a:rPr lang="en-US" dirty="0"/>
              <a:t> The browser uses the retrieved data to dynamically rewrite the content of the current page's Document Object Model (DOM).</a:t>
            </a:r>
          </a:p>
        </p:txBody>
      </p:sp>
    </p:spTree>
    <p:extLst>
      <p:ext uri="{BB962C8B-B14F-4D97-AF65-F5344CB8AC3E}">
        <p14:creationId xmlns:p14="http://schemas.microsoft.com/office/powerpoint/2010/main" val="1704968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79181-CFC9-8CA8-8414-C22CC016E1B0}"/>
              </a:ext>
            </a:extLst>
          </p:cNvPr>
          <p:cNvSpPr>
            <a:spLocks noGrp="1"/>
          </p:cNvSpPr>
          <p:nvPr>
            <p:ph type="title"/>
          </p:nvPr>
        </p:nvSpPr>
        <p:spPr/>
        <p:txBody>
          <a:bodyPr/>
          <a:lstStyle/>
          <a:p>
            <a:r>
              <a:rPr lang="en-US" dirty="0"/>
              <a:t>Traditional Web Application Architecture</a:t>
            </a:r>
          </a:p>
        </p:txBody>
      </p:sp>
      <p:sp>
        <p:nvSpPr>
          <p:cNvPr id="3" name="Content Placeholder 2">
            <a:extLst>
              <a:ext uri="{FF2B5EF4-FFF2-40B4-BE49-F238E27FC236}">
                <a16:creationId xmlns:a16="http://schemas.microsoft.com/office/drawing/2014/main" id="{AE835A6D-7B56-AA91-C317-235D07B4C144}"/>
              </a:ext>
            </a:extLst>
          </p:cNvPr>
          <p:cNvSpPr>
            <a:spLocks noGrp="1"/>
          </p:cNvSpPr>
          <p:nvPr>
            <p:ph idx="1"/>
          </p:nvPr>
        </p:nvSpPr>
        <p:spPr>
          <a:xfrm>
            <a:off x="612647" y="1715532"/>
            <a:ext cx="10653579" cy="2070656"/>
          </a:xfrm>
        </p:spPr>
        <p:txBody>
          <a:bodyPr/>
          <a:lstStyle/>
          <a:p>
            <a:r>
              <a:rPr lang="en-US" dirty="0"/>
              <a:t>A 3-tier architecture is a well-established software design pattern that organizes applications into three logical and physical computing tiers—Presentation, Application, and Data—to improve scalability, security, and maintainability. It separates user interaction from backend logic and data storage, allowing independent updates and scaling of each layer.</a:t>
            </a:r>
          </a:p>
          <a:p>
            <a:endParaRPr lang="en-US" dirty="0"/>
          </a:p>
        </p:txBody>
      </p:sp>
      <p:pic>
        <p:nvPicPr>
          <p:cNvPr id="11" name="Picture 10">
            <a:extLst>
              <a:ext uri="{FF2B5EF4-FFF2-40B4-BE49-F238E27FC236}">
                <a16:creationId xmlns:a16="http://schemas.microsoft.com/office/drawing/2014/main" id="{E62B6E8E-A69B-4FBD-AA48-C1C6E6209D00}"/>
              </a:ext>
            </a:extLst>
          </p:cNvPr>
          <p:cNvPicPr>
            <a:picLocks noChangeAspect="1"/>
          </p:cNvPicPr>
          <p:nvPr/>
        </p:nvPicPr>
        <p:blipFill>
          <a:blip r:embed="rId2"/>
          <a:stretch>
            <a:fillRect/>
          </a:stretch>
        </p:blipFill>
        <p:spPr>
          <a:xfrm>
            <a:off x="4123921" y="3188838"/>
            <a:ext cx="6352933" cy="3669162"/>
          </a:xfrm>
          <a:prstGeom prst="rect">
            <a:avLst/>
          </a:prstGeom>
        </p:spPr>
      </p:pic>
    </p:spTree>
    <p:extLst>
      <p:ext uri="{BB962C8B-B14F-4D97-AF65-F5344CB8AC3E}">
        <p14:creationId xmlns:p14="http://schemas.microsoft.com/office/powerpoint/2010/main" val="28842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79181-CFC9-8CA8-8414-C22CC016E1B0}"/>
              </a:ext>
            </a:extLst>
          </p:cNvPr>
          <p:cNvSpPr>
            <a:spLocks noGrp="1"/>
          </p:cNvSpPr>
          <p:nvPr>
            <p:ph type="title"/>
          </p:nvPr>
        </p:nvSpPr>
        <p:spPr/>
        <p:txBody>
          <a:bodyPr/>
          <a:lstStyle/>
          <a:p>
            <a:r>
              <a:rPr lang="en-US" dirty="0"/>
              <a:t>Traditional Web Application Architecture</a:t>
            </a:r>
          </a:p>
        </p:txBody>
      </p:sp>
      <p:sp>
        <p:nvSpPr>
          <p:cNvPr id="3" name="Content Placeholder 2">
            <a:extLst>
              <a:ext uri="{FF2B5EF4-FFF2-40B4-BE49-F238E27FC236}">
                <a16:creationId xmlns:a16="http://schemas.microsoft.com/office/drawing/2014/main" id="{AE835A6D-7B56-AA91-C317-235D07B4C144}"/>
              </a:ext>
            </a:extLst>
          </p:cNvPr>
          <p:cNvSpPr>
            <a:spLocks noGrp="1"/>
          </p:cNvSpPr>
          <p:nvPr>
            <p:ph idx="1"/>
          </p:nvPr>
        </p:nvSpPr>
        <p:spPr>
          <a:xfrm>
            <a:off x="612647" y="1715531"/>
            <a:ext cx="10653579" cy="4942443"/>
          </a:xfrm>
        </p:spPr>
        <p:txBody>
          <a:bodyPr>
            <a:normAutofit fontScale="92500" lnSpcReduction="10000"/>
          </a:bodyPr>
          <a:lstStyle/>
          <a:p>
            <a:r>
              <a:rPr lang="en-US" dirty="0"/>
              <a:t>Web/Presentation Layer</a:t>
            </a:r>
          </a:p>
          <a:p>
            <a:pPr lvl="1"/>
            <a:r>
              <a:rPr lang="en-US" b="1" dirty="0"/>
              <a:t>Purpose:</a:t>
            </a:r>
            <a:r>
              <a:rPr lang="en-US" dirty="0"/>
              <a:t> The top-most level of the application. It is the interface the user interacts with directly (e.g., a web browser or mobile app).</a:t>
            </a:r>
          </a:p>
          <a:p>
            <a:pPr lvl="1"/>
            <a:r>
              <a:rPr lang="en-US" b="1" dirty="0"/>
              <a:t>Main Function:</a:t>
            </a:r>
            <a:r>
              <a:rPr lang="en-US" dirty="0"/>
              <a:t> It displays information to the user and communicates with the other tiers by sending results to the browser/client.</a:t>
            </a:r>
          </a:p>
          <a:p>
            <a:r>
              <a:rPr lang="en-US" dirty="0"/>
              <a:t>Application Layer</a:t>
            </a:r>
          </a:p>
          <a:p>
            <a:pPr lvl="1"/>
            <a:r>
              <a:rPr lang="en-US" b="1" dirty="0"/>
              <a:t>Purpose:</a:t>
            </a:r>
            <a:r>
              <a:rPr lang="en-US" dirty="0"/>
              <a:t> The "brain" of the application. This layer is pulled out from the presentation tier to control the application’s functionality by performing detailed processing.</a:t>
            </a:r>
          </a:p>
          <a:p>
            <a:pPr lvl="1"/>
            <a:r>
              <a:rPr lang="en-US" b="1" dirty="0"/>
              <a:t>Main Function:</a:t>
            </a:r>
            <a:r>
              <a:rPr lang="en-US" dirty="0"/>
              <a:t> It handles business logic, data processing, and complex calculations. It acts as a bridge between the user interface and the data.</a:t>
            </a:r>
          </a:p>
          <a:p>
            <a:r>
              <a:rPr lang="en-US" dirty="0"/>
              <a:t>Data Layer</a:t>
            </a:r>
          </a:p>
          <a:p>
            <a:pPr lvl="1"/>
            <a:r>
              <a:rPr lang="en-US" b="1" dirty="0"/>
              <a:t>Purpose:</a:t>
            </a:r>
            <a:r>
              <a:rPr lang="en-US" dirty="0"/>
              <a:t> The back-end where all the application's information is stored and managed.</a:t>
            </a:r>
          </a:p>
          <a:p>
            <a:pPr lvl="1"/>
            <a:r>
              <a:rPr lang="en-US" b="1" dirty="0"/>
              <a:t>Main Function:</a:t>
            </a:r>
            <a:r>
              <a:rPr lang="en-US" dirty="0"/>
              <a:t> It consists of database servers (like MySQL, PostgreSQL, or Oracle) that store data independently of application servers or business logic.</a:t>
            </a:r>
          </a:p>
        </p:txBody>
      </p:sp>
    </p:spTree>
    <p:extLst>
      <p:ext uri="{BB962C8B-B14F-4D97-AF65-F5344CB8AC3E}">
        <p14:creationId xmlns:p14="http://schemas.microsoft.com/office/powerpoint/2010/main" val="2846683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B3671-CAE2-7A7B-F25B-F30D8C6097C0}"/>
              </a:ext>
            </a:extLst>
          </p:cNvPr>
          <p:cNvSpPr>
            <a:spLocks noGrp="1"/>
          </p:cNvSpPr>
          <p:nvPr>
            <p:ph type="title"/>
          </p:nvPr>
        </p:nvSpPr>
        <p:spPr/>
        <p:txBody>
          <a:bodyPr/>
          <a:lstStyle/>
          <a:p>
            <a:r>
              <a:rPr lang="en-US" dirty="0"/>
              <a:t>SPA Advantages</a:t>
            </a:r>
          </a:p>
        </p:txBody>
      </p:sp>
      <p:sp>
        <p:nvSpPr>
          <p:cNvPr id="3" name="Content Placeholder 2">
            <a:extLst>
              <a:ext uri="{FF2B5EF4-FFF2-40B4-BE49-F238E27FC236}">
                <a16:creationId xmlns:a16="http://schemas.microsoft.com/office/drawing/2014/main" id="{74044169-FC0C-652D-1268-EB2F41CA99A6}"/>
              </a:ext>
            </a:extLst>
          </p:cNvPr>
          <p:cNvSpPr>
            <a:spLocks noGrp="1"/>
          </p:cNvSpPr>
          <p:nvPr>
            <p:ph idx="1"/>
          </p:nvPr>
        </p:nvSpPr>
        <p:spPr/>
        <p:txBody>
          <a:bodyPr/>
          <a:lstStyle/>
          <a:p>
            <a:r>
              <a:rPr lang="en-US" b="1" dirty="0"/>
              <a:t>Faster User Experience:</a:t>
            </a:r>
            <a:r>
              <a:rPr lang="en-US" dirty="0"/>
              <a:t> Reduced data transfer after the initial load leads to improved responsiveness and a smoother experience.</a:t>
            </a:r>
          </a:p>
          <a:p>
            <a:r>
              <a:rPr lang="en-US" b="1" dirty="0"/>
              <a:t>Decoupled Development:</a:t>
            </a:r>
            <a:r>
              <a:rPr lang="en-US" dirty="0"/>
              <a:t> The front-end (UI) and back-end (API) are separated, allowing for independent development.</a:t>
            </a:r>
          </a:p>
          <a:p>
            <a:r>
              <a:rPr lang="en-US" b="1" dirty="0"/>
              <a:t>Rich Interaction:</a:t>
            </a:r>
            <a:r>
              <a:rPr lang="en-US" dirty="0"/>
              <a:t> Like desktop applications, SPAs allow for highly interactive UI elements.</a:t>
            </a:r>
          </a:p>
          <a:p>
            <a:r>
              <a:rPr lang="en-US" b="1" dirty="0"/>
              <a:t>Reduce server workload:</a:t>
            </a:r>
            <a:r>
              <a:rPr lang="en-US" dirty="0"/>
              <a:t> SPAs main utilizing client-side CPU to processing the application logic, this will make the solution more scalable than traditional multi-tiers architecture.</a:t>
            </a:r>
          </a:p>
        </p:txBody>
      </p:sp>
    </p:spTree>
    <p:extLst>
      <p:ext uri="{BB962C8B-B14F-4D97-AF65-F5344CB8AC3E}">
        <p14:creationId xmlns:p14="http://schemas.microsoft.com/office/powerpoint/2010/main" val="1168836298"/>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docProps/app.xml><?xml version="1.0" encoding="utf-8"?>
<Properties xmlns="http://schemas.openxmlformats.org/officeDocument/2006/extended-properties" xmlns:vt="http://schemas.openxmlformats.org/officeDocument/2006/docPropsVTypes">
  <TotalTime>100</TotalTime>
  <Words>2302</Words>
  <Application>Microsoft Office PowerPoint</Application>
  <PresentationFormat>Widescreen</PresentationFormat>
  <Paragraphs>191</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Neue Haas Grotesk Text Pro</vt:lpstr>
      <vt:lpstr>Wingdings</vt:lpstr>
      <vt:lpstr>VanillaVTI</vt:lpstr>
      <vt:lpstr>Introduction to Single Page Applications</vt:lpstr>
      <vt:lpstr>What Is a Single Page Application (SPA)?</vt:lpstr>
      <vt:lpstr>What Is a Single Page Application (SPA)?</vt:lpstr>
      <vt:lpstr>What Is a Single Page Application (SPA)?</vt:lpstr>
      <vt:lpstr>What Is a Single Page Application (SPA)?</vt:lpstr>
      <vt:lpstr>SPA Workflow</vt:lpstr>
      <vt:lpstr>Traditional Web Application Architecture</vt:lpstr>
      <vt:lpstr>Traditional Web Application Architecture</vt:lpstr>
      <vt:lpstr>SPA Advantages</vt:lpstr>
      <vt:lpstr>SPA Challenges</vt:lpstr>
      <vt:lpstr>Implementing SPAs Using Angular 21</vt:lpstr>
      <vt:lpstr>Implementing SPAs Using Angular 21</vt:lpstr>
      <vt:lpstr>Implementing SPAs Using Angular 21</vt:lpstr>
      <vt:lpstr>SPA Using Standalone Components</vt:lpstr>
      <vt:lpstr>SPA Using Standalone Components</vt:lpstr>
      <vt:lpstr>SPA Using Standalone Components</vt:lpstr>
      <vt:lpstr>SPA Using Standalone Components</vt:lpstr>
      <vt:lpstr>Component-Based Navigation</vt:lpstr>
      <vt:lpstr>Component-Based Navigation</vt:lpstr>
      <vt:lpstr>Component-Based Navigation</vt:lpstr>
      <vt:lpstr>Component-Based Navigation</vt:lpstr>
      <vt:lpstr>Displaying Components Dynamically</vt:lpstr>
      <vt:lpstr>Displaying Components Dynamically</vt:lpstr>
      <vt:lpstr>Displaying Components Dynamically</vt:lpstr>
      <vt:lpstr>Displaying Components Dynamically</vt:lpstr>
      <vt:lpstr>Implementing SPA Using Angular Router</vt:lpstr>
      <vt:lpstr>Implementing SPA Using Angular Router</vt:lpstr>
      <vt:lpstr>Implementing SPA Using Angular Router</vt:lpstr>
      <vt:lpstr>Implementing SPA Using Angular Router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Corporate Trainer - Trainer 8</dc:creator>
  <cp:lastModifiedBy>Corporate Trainer - Trainer 8</cp:lastModifiedBy>
  <cp:revision>27</cp:revision>
  <dcterms:created xsi:type="dcterms:W3CDTF">2026-05-10T06:10:57Z</dcterms:created>
  <dcterms:modified xsi:type="dcterms:W3CDTF">2026-05-10T10:45:35Z</dcterms:modified>
</cp:coreProperties>
</file>